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379" r:id="rId4"/>
    <p:sldId id="380" r:id="rId5"/>
    <p:sldId id="381" r:id="rId6"/>
    <p:sldId id="382" r:id="rId7"/>
    <p:sldId id="383" r:id="rId8"/>
    <p:sldId id="384" r:id="rId9"/>
    <p:sldId id="386" r:id="rId10"/>
    <p:sldId id="385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6" r:id="rId20"/>
    <p:sldId id="398" r:id="rId21"/>
    <p:sldId id="399" r:id="rId22"/>
    <p:sldId id="400" r:id="rId23"/>
    <p:sldId id="401" r:id="rId24"/>
    <p:sldId id="402" r:id="rId25"/>
    <p:sldId id="403" r:id="rId26"/>
    <p:sldId id="404" r:id="rId27"/>
    <p:sldId id="405" r:id="rId28"/>
    <p:sldId id="406" r:id="rId29"/>
    <p:sldId id="407" r:id="rId30"/>
    <p:sldId id="408" r:id="rId31"/>
    <p:sldId id="411" r:id="rId32"/>
    <p:sldId id="410" r:id="rId33"/>
    <p:sldId id="412" r:id="rId34"/>
    <p:sldId id="413" r:id="rId35"/>
    <p:sldId id="415" r:id="rId36"/>
    <p:sldId id="416" r:id="rId37"/>
    <p:sldId id="418" r:id="rId38"/>
    <p:sldId id="417" r:id="rId39"/>
    <p:sldId id="419" r:id="rId40"/>
    <p:sldId id="420" r:id="rId41"/>
    <p:sldId id="421" r:id="rId42"/>
    <p:sldId id="422" r:id="rId43"/>
    <p:sldId id="423" r:id="rId44"/>
    <p:sldId id="424" r:id="rId45"/>
    <p:sldId id="425" r:id="rId46"/>
    <p:sldId id="426" r:id="rId47"/>
    <p:sldId id="427" r:id="rId48"/>
    <p:sldId id="478" r:id="rId49"/>
    <p:sldId id="479" r:id="rId50"/>
    <p:sldId id="480" r:id="rId51"/>
    <p:sldId id="481" r:id="rId52"/>
    <p:sldId id="482" r:id="rId53"/>
    <p:sldId id="483" r:id="rId54"/>
    <p:sldId id="428" r:id="rId55"/>
    <p:sldId id="429" r:id="rId56"/>
    <p:sldId id="430" r:id="rId57"/>
    <p:sldId id="432" r:id="rId58"/>
    <p:sldId id="477" r:id="rId59"/>
    <p:sldId id="431" r:id="rId60"/>
    <p:sldId id="433" r:id="rId61"/>
    <p:sldId id="434" r:id="rId62"/>
    <p:sldId id="435" r:id="rId63"/>
    <p:sldId id="436" r:id="rId64"/>
    <p:sldId id="437" r:id="rId65"/>
    <p:sldId id="438" r:id="rId66"/>
    <p:sldId id="439" r:id="rId67"/>
    <p:sldId id="440" r:id="rId68"/>
    <p:sldId id="441" r:id="rId69"/>
    <p:sldId id="442" r:id="rId70"/>
    <p:sldId id="444" r:id="rId71"/>
    <p:sldId id="443" r:id="rId72"/>
    <p:sldId id="445" r:id="rId73"/>
    <p:sldId id="446" r:id="rId74"/>
    <p:sldId id="447" r:id="rId75"/>
    <p:sldId id="448" r:id="rId76"/>
    <p:sldId id="449" r:id="rId77"/>
    <p:sldId id="450" r:id="rId78"/>
    <p:sldId id="453" r:id="rId79"/>
    <p:sldId id="454" r:id="rId80"/>
    <p:sldId id="455" r:id="rId81"/>
    <p:sldId id="456" r:id="rId82"/>
    <p:sldId id="457" r:id="rId83"/>
    <p:sldId id="458" r:id="rId84"/>
    <p:sldId id="459" r:id="rId85"/>
    <p:sldId id="460" r:id="rId86"/>
    <p:sldId id="461" r:id="rId87"/>
    <p:sldId id="462" r:id="rId88"/>
    <p:sldId id="463" r:id="rId89"/>
    <p:sldId id="464" r:id="rId90"/>
    <p:sldId id="466" r:id="rId91"/>
    <p:sldId id="465" r:id="rId92"/>
    <p:sldId id="472" r:id="rId93"/>
    <p:sldId id="468" r:id="rId94"/>
    <p:sldId id="469" r:id="rId95"/>
    <p:sldId id="473" r:id="rId96"/>
    <p:sldId id="474" r:id="rId97"/>
    <p:sldId id="475" r:id="rId98"/>
    <p:sldId id="476" r:id="rId9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730" y="-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2927" y="3291830"/>
            <a:ext cx="6400800" cy="108012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4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江苏省档案馆　张建新</a:t>
            </a:r>
            <a:endParaRPr lang="en-US" altLang="zh-CN" sz="2400" dirty="0" smtClean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4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2020</a:t>
            </a:r>
            <a:r>
              <a:rPr lang="zh-CN" altLang="en-US" sz="24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年</a:t>
            </a:r>
            <a:r>
              <a:rPr lang="en-US" altLang="zh-CN" sz="24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4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月</a:t>
            </a:r>
            <a:r>
              <a:rPr lang="en-US" altLang="zh-CN" sz="24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日</a:t>
            </a:r>
            <a:endParaRPr lang="zh-CN" altLang="en-US" sz="2400" dirty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875" y="1604943"/>
            <a:ext cx="81369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spc="300" dirty="0">
                <a:ln w="1143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全国档案事业统计调查信息管理系统</a:t>
            </a:r>
            <a:endParaRPr lang="zh-CN" altLang="en-US" sz="3600" dirty="0">
              <a:ln w="11430"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4875" y="2264554"/>
            <a:ext cx="81369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800" dirty="0" smtClean="0">
                <a:ln w="1143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（</a:t>
            </a:r>
            <a:r>
              <a:rPr lang="zh-CN" altLang="en-US" sz="2800" spc="300" dirty="0" smtClean="0">
                <a:ln w="1143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基层单</a:t>
            </a:r>
            <a:r>
              <a:rPr lang="zh-CN" altLang="en-US" sz="2800" dirty="0" smtClean="0">
                <a:ln w="1143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位）</a:t>
            </a:r>
            <a:endParaRPr lang="zh-CN" altLang="en-US" sz="2800" dirty="0">
              <a:ln w="11430"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90" y="1829699"/>
            <a:ext cx="3782848" cy="29242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2237228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592288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“下一步”。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此时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需要注意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：如果没有出现安装界面，而是弹出“设置初始化错误”的提示框，请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关闭防火墙或杀毒软件后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，重新进行软件的安装。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7" name="矩形 16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1174361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91" y="1829699"/>
            <a:ext cx="3782848" cy="290223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2237228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592288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使用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系统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默认的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安装路径，点击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“下一步”。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7" name="矩形 16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2228016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91" y="1829699"/>
            <a:ext cx="3782848" cy="2902230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2237228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592288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使用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系统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默认的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菜单文件夹，点击“下一步”。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7" name="矩形 16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2748894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91" y="1838551"/>
            <a:ext cx="3782848" cy="290223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2237228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592288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使用系统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默认的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选项，点击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“下一步”。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7" name="矩形 16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3970024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91" y="1826995"/>
            <a:ext cx="3782848" cy="290223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2237228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592288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“安装”。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7" name="矩形 16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17694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91" y="1825926"/>
            <a:ext cx="3782848" cy="290223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2237228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592288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此时系统已安装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完毕，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“下一步”。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系统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首次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安装时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会直接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进入任务参数的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安装。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任务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参数的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默认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安装路径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是 </a:t>
            </a:r>
            <a:r>
              <a:rPr lang="en-US" altLang="zh-CN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D 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盘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如果计算机只有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一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个 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C 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盘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的，请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将 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D 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盘改为 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C 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盘，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并点击“下一步”。</a:t>
            </a:r>
          </a:p>
        </p:txBody>
      </p:sp>
      <p:sp>
        <p:nvSpPr>
          <p:cNvPr id="15" name="矩形标注 14"/>
          <p:cNvSpPr/>
          <p:nvPr/>
        </p:nvSpPr>
        <p:spPr>
          <a:xfrm>
            <a:off x="5580112" y="3168785"/>
            <a:ext cx="1656185" cy="699109"/>
          </a:xfrm>
          <a:prstGeom prst="wedgeRectCallout">
            <a:avLst>
              <a:gd name="adj1" fmla="val -61877"/>
              <a:gd name="adj2" fmla="val 61286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400" dirty="0" smtClean="0">
                <a:solidFill>
                  <a:srgbClr val="FF0000"/>
                </a:solidFill>
                <a:latin typeface="方正黑体_GBK" pitchFamily="65" charset="-122"/>
                <a:ea typeface="方正黑体_GBK" pitchFamily="65" charset="-122"/>
              </a:rPr>
              <a:t>如果计算机只有一个 </a:t>
            </a:r>
            <a:r>
              <a:rPr lang="en-US" altLang="zh-CN" sz="1400" dirty="0" smtClean="0">
                <a:solidFill>
                  <a:srgbClr val="FF0000"/>
                </a:solidFill>
                <a:latin typeface="方正黑体_GBK" pitchFamily="65" charset="-122"/>
                <a:ea typeface="方正黑体_GBK" pitchFamily="65" charset="-122"/>
              </a:rPr>
              <a:t>C </a:t>
            </a:r>
            <a:r>
              <a:rPr lang="zh-CN" altLang="en-US" sz="1400" dirty="0" smtClean="0">
                <a:solidFill>
                  <a:srgbClr val="FF0000"/>
                </a:solidFill>
                <a:latin typeface="方正黑体_GBK" pitchFamily="65" charset="-122"/>
                <a:ea typeface="方正黑体_GBK" pitchFamily="65" charset="-122"/>
              </a:rPr>
              <a:t>盘的，请将盘符改为“</a:t>
            </a:r>
            <a:r>
              <a:rPr lang="en-US" altLang="zh-CN" sz="1400" dirty="0" smtClean="0">
                <a:solidFill>
                  <a:srgbClr val="FF0000"/>
                </a:solidFill>
                <a:latin typeface="方正黑体_GBK" pitchFamily="65" charset="-122"/>
                <a:ea typeface="方正黑体_GBK" pitchFamily="65" charset="-122"/>
              </a:rPr>
              <a:t>C</a:t>
            </a:r>
            <a:r>
              <a:rPr lang="zh-CN" altLang="en-US" sz="1400" dirty="0" smtClean="0">
                <a:solidFill>
                  <a:srgbClr val="FF0000"/>
                </a:solidFill>
                <a:latin typeface="方正黑体_GBK" pitchFamily="65" charset="-122"/>
                <a:ea typeface="方正黑体_GBK" pitchFamily="65" charset="-122"/>
              </a:rPr>
              <a:t>”。</a:t>
            </a:r>
            <a:endParaRPr lang="zh-CN" altLang="en-US" sz="1400" dirty="0">
              <a:solidFill>
                <a:srgbClr val="FF0000"/>
              </a:solidFill>
              <a:latin typeface="方正黑体_GBK" pitchFamily="65" charset="-122"/>
              <a:ea typeface="方正黑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1640798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92" y="1825926"/>
            <a:ext cx="3782848" cy="290223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2237228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592288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参数安装任务完成，点击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“确定”。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1231540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92" y="1825926"/>
            <a:ext cx="3782848" cy="290223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2237228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592288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点击“完成”，系统和参数安装完成。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7" name="矩形 16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278964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2237228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这时桌面出现“全国档案事业统计调查信息管理系统”的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图标。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779" y="2926297"/>
            <a:ext cx="1080121" cy="139471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593" y="2130848"/>
            <a:ext cx="4127929" cy="23219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122055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52361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6589394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参数随</a:t>
            </a:r>
            <a:r>
              <a:rPr lang="zh-CN" altLang="en-US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软件</a:t>
            </a:r>
            <a:r>
              <a:rPr lang="zh-CN" altLang="en-US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系统一起安装</a:t>
            </a:r>
            <a:endParaRPr lang="zh-CN" altLang="en-US" dirty="0">
              <a:solidFill>
                <a:schemeClr val="tx1"/>
              </a:solidFill>
              <a:latin typeface="方正黑体_GBK" pitchFamily="65" charset="-122"/>
              <a:ea typeface="方正黑体_GBK" pitchFamily="65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前面已作详细介绍，不再重复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101570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66414" y="1836760"/>
            <a:ext cx="95731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目</a:t>
            </a:r>
          </a:p>
          <a:p>
            <a:pPr algn="ctr"/>
            <a:r>
              <a:rPr lang="zh-CN" altLang="en-US" sz="6000" b="1" cap="none" spc="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录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771800" y="1563638"/>
            <a:ext cx="4608513" cy="2736304"/>
            <a:chOff x="1941600" y="1563638"/>
            <a:chExt cx="4608513" cy="2736304"/>
          </a:xfrm>
        </p:grpSpPr>
        <p:sp>
          <p:nvSpPr>
            <p:cNvPr id="6" name="矩形 5"/>
            <p:cNvSpPr/>
            <p:nvPr/>
          </p:nvSpPr>
          <p:spPr>
            <a:xfrm>
              <a:off x="2267745" y="1563638"/>
              <a:ext cx="4282368" cy="57606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　</a:t>
              </a:r>
              <a:r>
                <a:rPr lang="zh-CN" altLang="en-US" sz="2400" dirty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信息管理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系统简介</a:t>
              </a:r>
              <a:endParaRPr lang="en-US" altLang="zh-CN" sz="24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266121" y="2283718"/>
              <a:ext cx="4283991" cy="57606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　</a:t>
              </a:r>
              <a:r>
                <a:rPr lang="zh-CN" altLang="en-US" sz="2400" dirty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基层单位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的工作流程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265637" y="3003785"/>
              <a:ext cx="4284475" cy="57606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　</a:t>
              </a:r>
              <a:r>
                <a:rPr lang="zh-CN" altLang="en-US" sz="2400" dirty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基层单位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的具体操作步骤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2267744" y="3723878"/>
              <a:ext cx="4282369" cy="57606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　</a:t>
              </a:r>
              <a:r>
                <a:rPr lang="zh-CN" altLang="en-US" sz="2400" dirty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软件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使用的注意</a:t>
              </a:r>
              <a:r>
                <a:rPr lang="zh-CN" altLang="en-US" sz="2400" dirty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事项</a:t>
              </a:r>
              <a:endParaRPr lang="zh-CN" altLang="en-US" sz="24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941600" y="1563638"/>
              <a:ext cx="576000" cy="576064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一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1941600" y="2283718"/>
              <a:ext cx="576000" cy="576064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二</a:t>
              </a:r>
              <a:endParaRPr lang="zh-CN" altLang="en-US" sz="2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941600" y="3003785"/>
              <a:ext cx="576000" cy="576064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三</a:t>
              </a:r>
              <a:endParaRPr lang="zh-CN" altLang="en-US" sz="2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941600" y="3723878"/>
              <a:ext cx="576000" cy="576064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chemeClr val="tx1"/>
                  </a:solidFill>
                  <a:latin typeface="方正黑体_GBK" panose="03000509000000000000" pitchFamily="65" charset="-122"/>
                  <a:ea typeface="方正黑体_GBK" panose="03000509000000000000" pitchFamily="65" charset="-122"/>
                </a:rPr>
                <a:t>四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593" y="2130760"/>
            <a:ext cx="4127929" cy="23219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新任务参数的</a:t>
            </a:r>
            <a:r>
              <a:rPr lang="zh-CN" altLang="en-US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安装</a:t>
            </a:r>
            <a:endParaRPr lang="en-US" altLang="zh-CN" dirty="0" smtClean="0">
              <a:solidFill>
                <a:schemeClr val="tx1"/>
              </a:solidFill>
              <a:latin typeface="方正黑体_GBK" pitchFamily="65" charset="-122"/>
              <a:ea typeface="方正黑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第一种情况：首次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安装系统软件时，没有安装任务参数安装的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。进入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系统后会直接出现“任务管理”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对话框，这时关闭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对话框，返回主界面，点击“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装入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”按钮。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312008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234" y="2129903"/>
            <a:ext cx="4131288" cy="23238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第二种情况：当需要安装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新一年度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任务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参数时，或是系统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内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无当前年度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任务参数时，点击“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装入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295952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401" y="2127656"/>
            <a:ext cx="4120546" cy="232834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在点击“装入”这一步后，两种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情况的操作一致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“数据装入向导”对话框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中，点击路径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按钮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     ”，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查找需要装入的任务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参数文件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，如：“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2018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年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全国档案事业统计年报参数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.</a:t>
            </a:r>
            <a:r>
              <a:rPr lang="en-US" altLang="zh-CN" sz="1600" b="1" dirty="0" err="1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jio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772" y="3211093"/>
            <a:ext cx="347092" cy="30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98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018082"/>
            <a:ext cx="4048538" cy="254749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找到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任务参数数据包文件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位置，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并选中数据包文件，点击“打开”。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176733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此时在“装入数据信息”对话框中，显示有数据包信息，点击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“下一步”。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82" y="1813130"/>
            <a:ext cx="3985440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732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451" y="1813128"/>
            <a:ext cx="4009071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在“报表参数”和“查询模板”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前面的方框中打“√”，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选中“装入到新建任务”。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258755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451" y="1813126"/>
            <a:ext cx="4009071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确认装入信息后，点击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“确定”。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356114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395" y="1813126"/>
            <a:ext cx="4016127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点击“下一步”。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413023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395" y="1813124"/>
            <a:ext cx="4016127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点击“开始”。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235179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395" y="1813123"/>
            <a:ext cx="4023763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“确定”。新任务参数安装完成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359633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05543"/>
            <a:ext cx="2123728" cy="433795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3528" y="2139702"/>
            <a:ext cx="1440000" cy="1440160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2571750"/>
            <a:ext cx="1656184" cy="64807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b="1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第一部分</a:t>
            </a:r>
            <a:endParaRPr lang="zh-CN" altLang="en-US" sz="2800" b="1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3165" y="2450380"/>
            <a:ext cx="50064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4400" spc="300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信息管理系统简介</a:t>
            </a:r>
            <a:endParaRPr lang="zh-CN" altLang="en-US" sz="4400" dirty="0">
              <a:ln w="11430"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661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此时系统会自动进入“当前工作任务”选择步骤。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系统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提示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“要将新装入的任务作为当前任务吗？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是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，系统将回到主界面。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如果是首次安装系统软件，到此步时系统和参数安装才算结束。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944" y="2101945"/>
            <a:ext cx="4023763" cy="237976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901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6589394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任务参数的升级</a:t>
            </a:r>
            <a:r>
              <a:rPr lang="zh-CN" altLang="en-US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安装</a:t>
            </a:r>
            <a:endParaRPr lang="en-US" altLang="zh-CN" dirty="0" smtClean="0">
              <a:solidFill>
                <a:schemeClr val="tx1"/>
              </a:solidFill>
              <a:latin typeface="方正黑体_GBK" pitchFamily="65" charset="-122"/>
              <a:ea typeface="方正黑体_GBK" pitchFamily="65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当前工作年度任务参数因故升级时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，需重新安装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任务参数文件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重新安装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参数文件不会影响当前已录入的统计数据。但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为了防止意外 发生，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也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可将当前系统中已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录入的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数据进行备份。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9799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点击“任务”按钮，在对话框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中确认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本年度为当前工作任务，如果不是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，选中当前任务，点击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左下方“作为当前工作任务”按钮，关闭对话框，返回主界面。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694" y="2128574"/>
            <a:ext cx="4136013" cy="232650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549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373" y="2128574"/>
            <a:ext cx="4136015" cy="232650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点击“装入”按钮，出现“数据装入向导”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对话框，点击“     ”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按钮，查找任务参数的数据包文件，例如：“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2018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年全国档案事业统计年报参数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.</a:t>
            </a:r>
            <a:r>
              <a:rPr lang="en-US" altLang="zh-CN" sz="1600" b="1" dirty="0" err="1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jio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333341"/>
            <a:ext cx="329370" cy="28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65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373" y="1990561"/>
            <a:ext cx="4136015" cy="260253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找到任务参数数据包文件存放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路径，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并选中数据包文件，点击“打开”。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338132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此时在“装入数据信息”对话框中，显示有数据包信息，点击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“下一步”。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82" y="1813130"/>
            <a:ext cx="3985440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5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82" y="1826422"/>
            <a:ext cx="4006566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在“报表参数”和“查询模板”前面的方框中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打“√”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“装入目标位置”中，选中“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装入到当前任务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”，在“装入选项”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中的“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完全覆盖已有参数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前面的方框中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打“√”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点击“下一步”。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205532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395" y="1813124"/>
            <a:ext cx="4016127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点击“开始”。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148960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636" y="1826422"/>
            <a:ext cx="4002012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当出现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“当前任务中报表参数已存在，继续装入将覆盖报表参数！要继续吗？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”的对话框时，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点击“是”。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202243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821" y="1813131"/>
            <a:ext cx="3999929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当出现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“当前任务中已经存在同名的查询模板，是否覆盖？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”的对话框时，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点击“是”。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417260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4" name="矩形 3"/>
          <p:cNvSpPr/>
          <p:nvPr/>
        </p:nvSpPr>
        <p:spPr>
          <a:xfrm>
            <a:off x="2502152" y="1751843"/>
            <a:ext cx="3473135" cy="4598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1</a:t>
            </a:r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．系统运行环境</a:t>
            </a:r>
            <a:endParaRPr lang="zh-CN" altLang="en-US" sz="2100" dirty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2152" y="2355726"/>
            <a:ext cx="3473135" cy="4598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2</a:t>
            </a:r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．使用系统的必要条件</a:t>
            </a:r>
            <a:endParaRPr lang="zh-CN" altLang="en-US" sz="2100" dirty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02152" y="2931790"/>
            <a:ext cx="3473135" cy="4598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4" name="矩形 13"/>
          <p:cNvSpPr/>
          <p:nvPr/>
        </p:nvSpPr>
        <p:spPr>
          <a:xfrm>
            <a:off x="2507719" y="3507854"/>
            <a:ext cx="3473135" cy="4598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4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．系统界面介绍</a:t>
            </a:r>
          </a:p>
        </p:txBody>
      </p:sp>
      <p:sp>
        <p:nvSpPr>
          <p:cNvPr id="15" name="五边形 14"/>
          <p:cNvSpPr/>
          <p:nvPr/>
        </p:nvSpPr>
        <p:spPr>
          <a:xfrm>
            <a:off x="332717" y="1011724"/>
            <a:ext cx="1989498" cy="543209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主要内容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2502151" y="4083918"/>
            <a:ext cx="3473135" cy="4598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en-US" altLang="zh-CN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IDC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功能的使用</a:t>
            </a:r>
            <a:endParaRPr lang="zh-CN" altLang="en-US" sz="2100" dirty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269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988" y="1813129"/>
            <a:ext cx="4023762" cy="2957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3147132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点击“确定”，升级的任务参数装入完成，回到系统主界面。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384966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4088465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6589394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当系统中只有一个任务参数时，在进入系统后，系统会默认这个任务参数为“当前工作任务”。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如果</a:t>
            </a:r>
            <a:r>
              <a:rPr lang="zh-CN" altLang="en-US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没有安装任务</a:t>
            </a:r>
            <a:r>
              <a:rPr lang="zh-CN" altLang="en-US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参数的，参照前步骤，安装</a:t>
            </a:r>
            <a:r>
              <a:rPr lang="zh-CN" altLang="en-US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任务参数。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当</a:t>
            </a:r>
            <a:r>
              <a:rPr lang="zh-CN" altLang="en-US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有多个任务</a:t>
            </a:r>
            <a:r>
              <a:rPr lang="zh-CN" altLang="en-US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参数需要选择时，应按下列步骤来选择“当前工作任务”。</a:t>
            </a:r>
            <a:endParaRPr lang="zh-CN" altLang="en-US" dirty="0">
              <a:solidFill>
                <a:schemeClr val="tx1"/>
              </a:solidFill>
              <a:latin typeface="方正黑体_GBK" pitchFamily="65" charset="-122"/>
              <a:ea typeface="方正黑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346996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4088465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点击“任务”按钮，选中任务参数（如：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2018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年），点击左下方“作为当前工作任务”按钮，此时任务前面会出现一个红“√”，并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将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自动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排列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到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首行，并退回到主界面。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135755"/>
            <a:ext cx="4110486" cy="231214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111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135754"/>
            <a:ext cx="4117191" cy="233827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4088465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这时在主界面可以到，左上方的标题栏内出现“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2018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年全国档案事业统计年报”字样。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</p:spTree>
    <p:extLst>
      <p:ext uri="{BB962C8B-B14F-4D97-AF65-F5344CB8AC3E}">
        <p14:creationId xmlns:p14="http://schemas.microsoft.com/office/powerpoint/2010/main" val="267839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3" y="1707654"/>
            <a:ext cx="6589393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91681" y="2257600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32716" y="2003599"/>
            <a:ext cx="1358964" cy="50800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主界面</a:t>
            </a:r>
          </a:p>
        </p:txBody>
      </p:sp>
      <p:sp>
        <p:nvSpPr>
          <p:cNvPr id="17" name="五边形 16"/>
          <p:cNvSpPr/>
          <p:nvPr/>
        </p:nvSpPr>
        <p:spPr>
          <a:xfrm>
            <a:off x="332717" y="1011724"/>
            <a:ext cx="2871132" cy="543209"/>
          </a:xfrm>
          <a:prstGeom prst="homePlat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4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．系统界面介绍</a:t>
            </a:r>
          </a:p>
        </p:txBody>
      </p:sp>
      <p:sp>
        <p:nvSpPr>
          <p:cNvPr id="18" name="矩形 17"/>
          <p:cNvSpPr/>
          <p:nvPr/>
        </p:nvSpPr>
        <p:spPr>
          <a:xfrm>
            <a:off x="332717" y="3295796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主菜单栏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625" y="2647724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标题栏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2717" y="3935955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快捷菜单栏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121" y="1833667"/>
            <a:ext cx="5184576" cy="29163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915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3" y="1707654"/>
            <a:ext cx="6589393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7" y="1011724"/>
            <a:ext cx="2871132" cy="543209"/>
          </a:xfrm>
          <a:prstGeom prst="homePlat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4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．系统界面介绍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770" y="1779662"/>
            <a:ext cx="4049278" cy="227771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770" y="4155926"/>
            <a:ext cx="4049278" cy="625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4" name="直接连接符 13"/>
          <p:cNvCxnSpPr/>
          <p:nvPr/>
        </p:nvCxnSpPr>
        <p:spPr>
          <a:xfrm>
            <a:off x="1691681" y="2901725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32716" y="2003599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主界面</a:t>
            </a:r>
          </a:p>
        </p:txBody>
      </p:sp>
      <p:sp>
        <p:nvSpPr>
          <p:cNvPr id="22" name="矩形 21"/>
          <p:cNvSpPr/>
          <p:nvPr/>
        </p:nvSpPr>
        <p:spPr>
          <a:xfrm>
            <a:off x="332717" y="3295796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主菜单栏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2625" y="2647724"/>
            <a:ext cx="1358964" cy="50800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标题栏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2717" y="3935955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快捷菜单栏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188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770" y="4152756"/>
            <a:ext cx="4049278" cy="62151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770" y="1779661"/>
            <a:ext cx="4049278" cy="227771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3" y="1707654"/>
            <a:ext cx="6589393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7" y="1011724"/>
            <a:ext cx="2871132" cy="543209"/>
          </a:xfrm>
          <a:prstGeom prst="homePlat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4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．系统界面介绍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691681" y="3549797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32716" y="2003599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主界面</a:t>
            </a:r>
          </a:p>
        </p:txBody>
      </p:sp>
      <p:sp>
        <p:nvSpPr>
          <p:cNvPr id="23" name="矩形 22"/>
          <p:cNvSpPr/>
          <p:nvPr/>
        </p:nvSpPr>
        <p:spPr>
          <a:xfrm>
            <a:off x="332717" y="3295796"/>
            <a:ext cx="1358964" cy="50800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主菜单栏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2625" y="2647724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标题栏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2717" y="3935955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快捷菜单栏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282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457" y="4153127"/>
            <a:ext cx="4049278" cy="64195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770" y="1779661"/>
            <a:ext cx="4049278" cy="227771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1979713" y="1707654"/>
            <a:ext cx="6589393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332717" y="1011724"/>
            <a:ext cx="2871132" cy="543209"/>
          </a:xfrm>
          <a:prstGeom prst="homePlat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4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．系统界面介绍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691589" y="4189956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32716" y="2003599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主界面</a:t>
            </a:r>
          </a:p>
        </p:txBody>
      </p:sp>
      <p:sp>
        <p:nvSpPr>
          <p:cNvPr id="23" name="矩形 22"/>
          <p:cNvSpPr/>
          <p:nvPr/>
        </p:nvSpPr>
        <p:spPr>
          <a:xfrm>
            <a:off x="332717" y="3295796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主菜单栏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2625" y="2647724"/>
            <a:ext cx="1358964" cy="5080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标题栏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2717" y="3935955"/>
            <a:ext cx="1358964" cy="50800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快捷菜单栏</a:t>
            </a:r>
            <a:endParaRPr lang="zh-CN" altLang="en-US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67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简介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由于系统要求“统一社会信用代码”为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必填项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而有些单位只有“组织机构代码”，没有“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统一社会信用代码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”，这时就需要通过系统提供的“</a:t>
            </a:r>
            <a:r>
              <a:rPr lang="en-US" altLang="zh-CN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IDC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功能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用“组织机构代码”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生成一个代用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的“统一社会信用代码”。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生成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代用“统一社会信息代码”的具体操作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如下：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以‘</a:t>
            </a:r>
            <a:r>
              <a:rPr lang="en-US" altLang="zh-CN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11111111-7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’的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组织机构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代码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为例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79513" y="1011724"/>
            <a:ext cx="3096343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en-US" altLang="zh-CN" sz="2100" spc="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IDC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功能的使用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014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4" y="1810754"/>
            <a:ext cx="5262589" cy="29441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点击屏幕左上方的“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IDC”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按钮，打开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“单位代码编辑器”对话框。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3096343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en-US" altLang="zh-CN" sz="2100" spc="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IDC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功能的使用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520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4" name="矩形 3"/>
          <p:cNvSpPr/>
          <p:nvPr/>
        </p:nvSpPr>
        <p:spPr>
          <a:xfrm>
            <a:off x="332716" y="2016657"/>
            <a:ext cx="2223060" cy="828388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计算机配置要求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555776" y="2430853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843808" y="1812957"/>
            <a:ext cx="5725298" cy="278394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57175" indent="-257175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rgbClr val="C00000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硬件</a:t>
            </a:r>
            <a:r>
              <a:rPr lang="zh-CN" altLang="en-US" dirty="0">
                <a:solidFill>
                  <a:srgbClr val="C00000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环境</a:t>
            </a:r>
            <a:r>
              <a:rPr lang="zh-CN" altLang="en-US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：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IBM/PC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兼容机，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586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以上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CPU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16M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以上内存（建议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32M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以上），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500M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硬盘空间，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VGA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彩色显示器，鼠标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57175" indent="-257175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rgbClr val="C00000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软件环境</a:t>
            </a:r>
            <a:r>
              <a:rPr lang="zh-CN" altLang="en-US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：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支持中文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Win98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、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Win2000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、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WinNT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、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WinXP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、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Vista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、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Win7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、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Win8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、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Win10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操作系统，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Win7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以上操作系统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下须具有管理员权限。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建议使用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Win7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及以上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版本的操作系统。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1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．系统运行环境</a:t>
            </a:r>
          </a:p>
        </p:txBody>
      </p:sp>
      <p:sp>
        <p:nvSpPr>
          <p:cNvPr id="9" name="矩形 8"/>
          <p:cNvSpPr/>
          <p:nvPr/>
        </p:nvSpPr>
        <p:spPr>
          <a:xfrm>
            <a:off x="332716" y="3204927"/>
            <a:ext cx="2223060" cy="8283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暂不支持的系统</a:t>
            </a:r>
          </a:p>
        </p:txBody>
      </p:sp>
    </p:spTree>
    <p:extLst>
      <p:ext uri="{BB962C8B-B14F-4D97-AF65-F5344CB8AC3E}">
        <p14:creationId xmlns:p14="http://schemas.microsoft.com/office/powerpoint/2010/main" val="410442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4" y="1810754"/>
            <a:ext cx="5262589" cy="29441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在“单位代码编辑器”对话框中的“信用代码”方框中，先录入本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单位的“组织机构代码” 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</a:t>
            </a:r>
            <a:r>
              <a:rPr lang="en-US" altLang="zh-CN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111111117”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注意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：“组织机构代码”中的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“－”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不需要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录入。</a:t>
            </a: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179513" y="1011724"/>
            <a:ext cx="3096343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en-US" altLang="zh-CN" sz="2100" spc="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IDC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功能的使用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004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4" y="1810754"/>
            <a:ext cx="5262589" cy="294419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在“</a:t>
            </a:r>
            <a:r>
              <a:rPr lang="en-US" altLang="zh-CN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111111117”</a:t>
            </a: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前面任意录入</a:t>
            </a:r>
            <a:r>
              <a:rPr lang="en-US" altLang="zh-CN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8</a:t>
            </a: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个数字，如</a:t>
            </a: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：“</a:t>
            </a:r>
            <a:r>
              <a:rPr lang="en-US" altLang="zh-CN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22222222</a:t>
            </a: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”，</a:t>
            </a: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这时“信用代码”最右边的方框中出现了代用的“统一社会信用代码</a:t>
            </a: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”。</a:t>
            </a:r>
            <a:endParaRPr lang="zh-CN" altLang="en-US" b="1" spc="-100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复制</a:t>
            </a: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此代码，点击</a:t>
            </a: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“关闭”退出“单位代码编辑器”。</a:t>
            </a:r>
            <a:endParaRPr lang="zh-CN" altLang="en-US" b="1" spc="-100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3096343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en-US" altLang="zh-CN" sz="2100" spc="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IDC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功能的使用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409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4" y="1810754"/>
            <a:ext cx="5262589" cy="291669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将复制的代码粘贴到“封面代码”中“统一社会信用代码”的方框</a:t>
            </a: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内，</a:t>
            </a: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然后点击“保存”。</a:t>
            </a:r>
          </a:p>
        </p:txBody>
      </p:sp>
      <p:sp>
        <p:nvSpPr>
          <p:cNvPr id="9" name="五边形 8"/>
          <p:cNvSpPr/>
          <p:nvPr/>
        </p:nvSpPr>
        <p:spPr>
          <a:xfrm>
            <a:off x="179513" y="1011724"/>
            <a:ext cx="3096343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en-US" altLang="zh-CN" sz="2100" spc="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IDC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功能的使用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94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4" y="1810754"/>
            <a:ext cx="5262589" cy="291669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这时在左边方框内</a:t>
            </a: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出现有“    ”</a:t>
            </a: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标记的</a:t>
            </a: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单位，</a:t>
            </a: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在“封面代码”卡片的右边出现了统计报表</a:t>
            </a: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卡片，</a:t>
            </a: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说明代用的“统一社会信用代码”已</a:t>
            </a: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通过验证</a:t>
            </a: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</a:t>
            </a:r>
            <a:r>
              <a:rPr lang="zh-CN" altLang="en-US" b="1" spc="-100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可录入数据</a:t>
            </a:r>
            <a:r>
              <a:rPr lang="zh-CN" altLang="en-US" b="1" spc="-100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了。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828" y="2139702"/>
            <a:ext cx="215900" cy="203200"/>
          </a:xfrm>
          <a:prstGeom prst="rect">
            <a:avLst/>
          </a:prstGeom>
        </p:spPr>
      </p:pic>
      <p:sp>
        <p:nvSpPr>
          <p:cNvPr id="12" name="五边形 11"/>
          <p:cNvSpPr/>
          <p:nvPr/>
        </p:nvSpPr>
        <p:spPr>
          <a:xfrm>
            <a:off x="179513" y="1011724"/>
            <a:ext cx="3096343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en-US" altLang="zh-CN" sz="2100" spc="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IDC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功能的使用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190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05543"/>
            <a:ext cx="2123728" cy="433795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3528" y="2139702"/>
            <a:ext cx="1440000" cy="1440160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2571750"/>
            <a:ext cx="1656184" cy="64807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b="1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第二部分</a:t>
            </a:r>
            <a:endParaRPr lang="zh-CN" altLang="en-US" sz="2800" b="1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2450380"/>
            <a:ext cx="56092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4400" spc="300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基层单位的工作流程</a:t>
            </a:r>
            <a:endParaRPr lang="zh-CN" altLang="en-US" sz="4400" dirty="0">
              <a:ln w="11430"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88557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单位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的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工作流程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812957"/>
            <a:ext cx="7957546" cy="278394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32717" y="1011724"/>
            <a:ext cx="3951251" cy="543209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1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．基层单位操作总流程图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07833" y="2499742"/>
            <a:ext cx="7164999" cy="1506186"/>
            <a:chOff x="1245431" y="2499742"/>
            <a:chExt cx="7164999" cy="1506186"/>
          </a:xfrm>
        </p:grpSpPr>
        <p:sp>
          <p:nvSpPr>
            <p:cNvPr id="10" name="TextBox 9"/>
            <p:cNvSpPr txBox="1"/>
            <p:nvPr/>
          </p:nvSpPr>
          <p:spPr>
            <a:xfrm>
              <a:off x="1245431" y="2954411"/>
              <a:ext cx="1238935" cy="652811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方正黑体_GBK" pitchFamily="65" charset="-122"/>
                  <a:ea typeface="方正黑体_GBK" pitchFamily="65" charset="-122"/>
                </a:rPr>
                <a:t>确认当前</a:t>
              </a:r>
              <a:endParaRPr lang="en-US" altLang="zh-CN" dirty="0" smtClean="0">
                <a:latin typeface="方正黑体_GBK" pitchFamily="65" charset="-122"/>
                <a:ea typeface="方正黑体_GBK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_GBK" pitchFamily="65" charset="-122"/>
                  <a:ea typeface="方正黑体_GBK" pitchFamily="65" charset="-122"/>
                </a:rPr>
                <a:t>任务</a:t>
              </a:r>
              <a:endParaRPr lang="zh-CN" altLang="en-US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221247" y="2954412"/>
              <a:ext cx="1189183" cy="652811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方正黑体_GBK" pitchFamily="65" charset="-122"/>
                  <a:ea typeface="方正黑体_GBK" pitchFamily="65" charset="-122"/>
                </a:rPr>
                <a:t>上报上级节点单位</a:t>
              </a:r>
              <a:endParaRPr lang="zh-CN" altLang="en-US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45274" y="3353117"/>
              <a:ext cx="669665" cy="652811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方正黑体_GBK" pitchFamily="65" charset="-122"/>
                  <a:ea typeface="方正黑体_GBK" pitchFamily="65" charset="-122"/>
                </a:rPr>
                <a:t>传出数据</a:t>
              </a:r>
              <a:endParaRPr lang="zh-CN" altLang="en-US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45275" y="2499742"/>
              <a:ext cx="669665" cy="652811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方正黑体_GBK" pitchFamily="65" charset="-122"/>
                  <a:ea typeface="方正黑体_GBK" pitchFamily="65" charset="-122"/>
                </a:rPr>
                <a:t>打印报表</a:t>
              </a:r>
              <a:endParaRPr lang="zh-CN" altLang="en-US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20720" y="2954412"/>
              <a:ext cx="719382" cy="646331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方正黑体_GBK" pitchFamily="65" charset="-122"/>
                  <a:ea typeface="方正黑体_GBK" pitchFamily="65" charset="-122"/>
                </a:rPr>
                <a:t>进入</a:t>
              </a:r>
              <a:endParaRPr lang="en-US" altLang="zh-CN" dirty="0" smtClean="0">
                <a:latin typeface="方正黑体_GBK" pitchFamily="65" charset="-122"/>
                <a:ea typeface="方正黑体_GBK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_GBK" pitchFamily="65" charset="-122"/>
                  <a:ea typeface="方正黑体_GBK" pitchFamily="65" charset="-122"/>
                </a:rPr>
                <a:t>编辑</a:t>
              </a:r>
              <a:endParaRPr lang="zh-CN" altLang="en-US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cxnSp>
          <p:nvCxnSpPr>
            <p:cNvPr id="16" name="直接箭头连接符 15"/>
            <p:cNvCxnSpPr/>
            <p:nvPr/>
          </p:nvCxnSpPr>
          <p:spPr>
            <a:xfrm flipV="1">
              <a:off x="2500085" y="3277482"/>
              <a:ext cx="417948" cy="95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075809" y="2955038"/>
              <a:ext cx="1245403" cy="652811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方正黑体_GBK" pitchFamily="65" charset="-122"/>
                  <a:ea typeface="方正黑体_GBK" pitchFamily="65" charset="-122"/>
                </a:rPr>
                <a:t>录入单位</a:t>
              </a:r>
              <a:endParaRPr lang="en-US" altLang="zh-CN" dirty="0" smtClean="0">
                <a:latin typeface="方正黑体_GBK" pitchFamily="65" charset="-122"/>
                <a:ea typeface="方正黑体_GBK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_GBK" pitchFamily="65" charset="-122"/>
                  <a:ea typeface="方正黑体_GBK" pitchFamily="65" charset="-122"/>
                </a:rPr>
                <a:t>数据</a:t>
              </a:r>
              <a:endParaRPr lang="zh-CN" altLang="en-US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cxnSp>
          <p:nvCxnSpPr>
            <p:cNvPr id="18" name="直接箭头连接符 17"/>
            <p:cNvCxnSpPr/>
            <p:nvPr/>
          </p:nvCxnSpPr>
          <p:spPr>
            <a:xfrm>
              <a:off x="5641917" y="2826365"/>
              <a:ext cx="0" cy="860230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>
              <a:off x="5321212" y="3281254"/>
              <a:ext cx="320705" cy="190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flipV="1">
              <a:off x="5641917" y="2826147"/>
              <a:ext cx="303358" cy="436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5641917" y="3679523"/>
              <a:ext cx="303358" cy="436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6918297" y="2826147"/>
              <a:ext cx="0" cy="853812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6614939" y="2826583"/>
              <a:ext cx="303358" cy="0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V="1">
              <a:off x="6918297" y="3280818"/>
              <a:ext cx="303358" cy="436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6614939" y="3686595"/>
              <a:ext cx="303358" cy="0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V="1">
              <a:off x="3657861" y="3281349"/>
              <a:ext cx="417948" cy="95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12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单位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的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工作流程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812957"/>
            <a:ext cx="7957546" cy="278394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32717" y="1011724"/>
            <a:ext cx="4257616" cy="543209"/>
          </a:xfrm>
          <a:prstGeom prst="homePlate">
            <a:avLst/>
          </a:prstGeom>
          <a:solidFill>
            <a:schemeClr val="accent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2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单位具体操作流程图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0704" y="2268090"/>
            <a:ext cx="7719729" cy="1818282"/>
            <a:chOff x="740704" y="2268090"/>
            <a:chExt cx="7719729" cy="1818282"/>
          </a:xfrm>
        </p:grpSpPr>
        <p:sp>
          <p:nvSpPr>
            <p:cNvPr id="29" name="TextBox 28"/>
            <p:cNvSpPr txBox="1"/>
            <p:nvPr/>
          </p:nvSpPr>
          <p:spPr>
            <a:xfrm>
              <a:off x="740704" y="2925140"/>
              <a:ext cx="537142" cy="461665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lIns="36000" tIns="36000" rIns="36000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黑体_GBK" pitchFamily="65" charset="-122"/>
                  <a:ea typeface="方正黑体_GBK" pitchFamily="65" charset="-122"/>
                </a:rPr>
                <a:t>确认当前任务</a:t>
              </a:r>
              <a:endParaRPr lang="zh-CN" altLang="en-US" sz="1200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485185" y="2941649"/>
              <a:ext cx="384339" cy="461665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黑体_GBK" pitchFamily="65" charset="-122"/>
                  <a:ea typeface="方正黑体_GBK" pitchFamily="65" charset="-122"/>
                </a:rPr>
                <a:t>录入数据</a:t>
              </a:r>
              <a:endParaRPr lang="zh-CN" altLang="en-US" sz="1200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953686" y="3245924"/>
              <a:ext cx="390270" cy="461665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zh-CN" altLang="en-US" sz="1200" dirty="0">
                  <a:latin typeface="方正黑体_GBK" pitchFamily="65" charset="-122"/>
                  <a:ea typeface="方正黑体_GBK" pitchFamily="65" charset="-122"/>
                </a:rPr>
                <a:t>传出数据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53686" y="2645380"/>
              <a:ext cx="390270" cy="461665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zh-CN" altLang="en-US" sz="1200" dirty="0">
                  <a:latin typeface="方正黑体_GBK" pitchFamily="65" charset="-122"/>
                  <a:ea typeface="方正黑体_GBK" pitchFamily="65" charset="-122"/>
                </a:rPr>
                <a:t>打印报表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714411" y="2939370"/>
              <a:ext cx="746022" cy="461665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黑体_GBK" pitchFamily="65" charset="-122"/>
                  <a:ea typeface="方正黑体_GBK" pitchFamily="65" charset="-122"/>
                </a:rPr>
                <a:t>上报上级节点</a:t>
              </a:r>
              <a:r>
                <a:rPr lang="zh-CN" altLang="en-US" sz="1200" dirty="0">
                  <a:latin typeface="方正黑体_GBK" pitchFamily="65" charset="-122"/>
                  <a:ea typeface="方正黑体_GBK" pitchFamily="65" charset="-122"/>
                </a:rPr>
                <a:t>单位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033183" y="2937673"/>
              <a:ext cx="389428" cy="461665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黑体_GBK" pitchFamily="65" charset="-122"/>
                  <a:ea typeface="方正黑体_GBK" pitchFamily="65" charset="-122"/>
                </a:rPr>
                <a:t>新增</a:t>
              </a:r>
              <a:endParaRPr lang="en-US" altLang="zh-CN" sz="1200" dirty="0" smtClean="0">
                <a:latin typeface="方正黑体_GBK" pitchFamily="65" charset="-122"/>
                <a:ea typeface="方正黑体_GBK" pitchFamily="65" charset="-122"/>
              </a:endParaRPr>
            </a:p>
            <a:p>
              <a:pPr algn="ctr"/>
              <a:r>
                <a:rPr lang="zh-CN" altLang="en-US" sz="1200" dirty="0" smtClean="0">
                  <a:latin typeface="方正黑体_GBK" pitchFamily="65" charset="-122"/>
                  <a:ea typeface="方正黑体_GBK" pitchFamily="65" charset="-122"/>
                </a:rPr>
                <a:t>报表</a:t>
              </a:r>
              <a:endParaRPr lang="zh-CN" altLang="en-US" sz="1200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605549" y="2941407"/>
              <a:ext cx="543512" cy="461665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黑体_GBK" pitchFamily="65" charset="-122"/>
                  <a:ea typeface="方正黑体_GBK" pitchFamily="65" charset="-122"/>
                </a:rPr>
                <a:t>填写封面代码</a:t>
              </a:r>
              <a:endParaRPr lang="zh-CN" altLang="en-US" sz="1200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197540" y="2940672"/>
              <a:ext cx="390270" cy="461665"/>
            </a:xfrm>
            <a:prstGeom prst="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方正黑体_GBK" pitchFamily="65" charset="-122"/>
                  <a:ea typeface="方正黑体_GBK" pitchFamily="65" charset="-122"/>
                </a:rPr>
                <a:t>全审报表</a:t>
              </a:r>
              <a:endParaRPr lang="zh-CN" altLang="en-US" sz="1200" dirty="0">
                <a:latin typeface="方正黑体_GBK" pitchFamily="65" charset="-122"/>
                <a:ea typeface="方正黑体_GBK" pitchFamily="65" charset="-122"/>
              </a:endParaRPr>
            </a:p>
          </p:txBody>
        </p:sp>
        <p:sp>
          <p:nvSpPr>
            <p:cNvPr id="40" name="流程图: 可选过程 39"/>
            <p:cNvSpPr/>
            <p:nvPr/>
          </p:nvSpPr>
          <p:spPr>
            <a:xfrm>
              <a:off x="1865590" y="3649416"/>
              <a:ext cx="724613" cy="436956"/>
            </a:xfrm>
            <a:prstGeom prst="flowChartAlternateProcess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dirty="0" smtClean="0">
                  <a:solidFill>
                    <a:srgbClr val="0070C0"/>
                  </a:solidFill>
                  <a:latin typeface="方正黑体_GBK" pitchFamily="65" charset="-122"/>
                  <a:ea typeface="方正黑体_GBK" pitchFamily="65" charset="-122"/>
                </a:rPr>
                <a:t>此为</a:t>
              </a:r>
              <a:endParaRPr lang="en-US" altLang="zh-CN" sz="1200" dirty="0" smtClean="0">
                <a:solidFill>
                  <a:srgbClr val="0070C0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70C0"/>
                  </a:solidFill>
                  <a:latin typeface="方正黑体_GBK" pitchFamily="65" charset="-122"/>
                  <a:ea typeface="方正黑体_GBK" pitchFamily="65" charset="-122"/>
                </a:rPr>
                <a:t>必选步骤</a:t>
              </a:r>
              <a:endParaRPr lang="zh-CN" altLang="en-US" sz="1200" dirty="0">
                <a:solidFill>
                  <a:srgbClr val="0070C0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  <p:cxnSp>
          <p:nvCxnSpPr>
            <p:cNvPr id="43" name="直接箭头连接符 42"/>
            <p:cNvCxnSpPr/>
            <p:nvPr/>
          </p:nvCxnSpPr>
          <p:spPr>
            <a:xfrm flipV="1">
              <a:off x="1277846" y="3164784"/>
              <a:ext cx="182938" cy="147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/>
            <p:nvPr/>
          </p:nvCxnSpPr>
          <p:spPr>
            <a:xfrm>
              <a:off x="6587810" y="3166255"/>
              <a:ext cx="182938" cy="0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/>
          </p:nvCxnSpPr>
          <p:spPr>
            <a:xfrm>
              <a:off x="6770748" y="2876212"/>
              <a:ext cx="0" cy="600545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/>
            <p:nvPr/>
          </p:nvCxnSpPr>
          <p:spPr>
            <a:xfrm flipH="1">
              <a:off x="6285320" y="2700155"/>
              <a:ext cx="0" cy="240517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type="triangle" w="med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/>
            <p:nvPr/>
          </p:nvCxnSpPr>
          <p:spPr>
            <a:xfrm>
              <a:off x="6501344" y="2690540"/>
              <a:ext cx="0" cy="240517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流程图: 可选过程 55"/>
            <p:cNvSpPr/>
            <p:nvPr/>
          </p:nvSpPr>
          <p:spPr>
            <a:xfrm>
              <a:off x="6081835" y="2268090"/>
              <a:ext cx="645310" cy="436956"/>
            </a:xfrm>
            <a:prstGeom prst="flowChartAlternateProcess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dirty="0" smtClean="0">
                  <a:solidFill>
                    <a:srgbClr val="0070C0"/>
                  </a:solidFill>
                  <a:latin typeface="方正黑体_GBK" pitchFamily="65" charset="-122"/>
                  <a:ea typeface="方正黑体_GBK" pitchFamily="65" charset="-122"/>
                </a:rPr>
                <a:t>核实修改数据</a:t>
              </a:r>
              <a:endParaRPr lang="zh-CN" altLang="en-US" sz="1200" dirty="0">
                <a:solidFill>
                  <a:srgbClr val="0070C0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  <p:cxnSp>
          <p:nvCxnSpPr>
            <p:cNvPr id="57" name="直接箭头连接符 56"/>
            <p:cNvCxnSpPr/>
            <p:nvPr/>
          </p:nvCxnSpPr>
          <p:spPr>
            <a:xfrm flipH="1">
              <a:off x="5133192" y="2705046"/>
              <a:ext cx="0" cy="240517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type="triangle" w="med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/>
            <p:nvPr/>
          </p:nvCxnSpPr>
          <p:spPr>
            <a:xfrm>
              <a:off x="5349216" y="2705046"/>
              <a:ext cx="0" cy="240517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流程图: 可选过程 58"/>
            <p:cNvSpPr/>
            <p:nvPr/>
          </p:nvSpPr>
          <p:spPr>
            <a:xfrm>
              <a:off x="4911656" y="2268090"/>
              <a:ext cx="671040" cy="436956"/>
            </a:xfrm>
            <a:prstGeom prst="flowChartAlternateProcess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dirty="0" smtClean="0">
                  <a:solidFill>
                    <a:srgbClr val="0070C0"/>
                  </a:solidFill>
                  <a:latin typeface="方正黑体_GBK" pitchFamily="65" charset="-122"/>
                  <a:ea typeface="方正黑体_GBK" pitchFamily="65" charset="-122"/>
                </a:rPr>
                <a:t>核实修改数据</a:t>
              </a:r>
              <a:endParaRPr lang="zh-CN" altLang="en-US" sz="1200" dirty="0">
                <a:solidFill>
                  <a:srgbClr val="0070C0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  <p:cxnSp>
          <p:nvCxnSpPr>
            <p:cNvPr id="60" name="直接箭头连接符 59"/>
            <p:cNvCxnSpPr/>
            <p:nvPr/>
          </p:nvCxnSpPr>
          <p:spPr>
            <a:xfrm flipH="1">
              <a:off x="2227897" y="3395617"/>
              <a:ext cx="0" cy="240517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type="triangle" w="med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箭头连接符 63"/>
            <p:cNvCxnSpPr/>
            <p:nvPr/>
          </p:nvCxnSpPr>
          <p:spPr>
            <a:xfrm>
              <a:off x="7531473" y="2877761"/>
              <a:ext cx="0" cy="598996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箭头连接符 68"/>
            <p:cNvCxnSpPr/>
            <p:nvPr/>
          </p:nvCxnSpPr>
          <p:spPr>
            <a:xfrm flipV="1">
              <a:off x="1850245" y="3166255"/>
              <a:ext cx="182938" cy="147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箭头连接符 69"/>
            <p:cNvCxnSpPr/>
            <p:nvPr/>
          </p:nvCxnSpPr>
          <p:spPr>
            <a:xfrm flipV="1">
              <a:off x="3149061" y="3171222"/>
              <a:ext cx="182938" cy="147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1460817" y="2937967"/>
              <a:ext cx="389428" cy="453633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方正黑体_GBK" pitchFamily="65" charset="-122"/>
                  <a:ea typeface="方正黑体_GBK" pitchFamily="65" charset="-122"/>
                </a:rPr>
                <a:t>进入编辑</a:t>
              </a:r>
              <a:endParaRPr lang="zh-CN" altLang="en-US" sz="12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  <p:cxnSp>
          <p:nvCxnSpPr>
            <p:cNvPr id="71" name="直接箭头连接符 70"/>
            <p:cNvCxnSpPr/>
            <p:nvPr/>
          </p:nvCxnSpPr>
          <p:spPr>
            <a:xfrm flipV="1">
              <a:off x="2422611" y="3171505"/>
              <a:ext cx="182938" cy="147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箭头连接符 71"/>
            <p:cNvCxnSpPr/>
            <p:nvPr/>
          </p:nvCxnSpPr>
          <p:spPr>
            <a:xfrm flipV="1">
              <a:off x="3727126" y="3169468"/>
              <a:ext cx="182938" cy="147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/>
            <p:cNvSpPr/>
            <p:nvPr/>
          </p:nvSpPr>
          <p:spPr>
            <a:xfrm>
              <a:off x="3910064" y="2945563"/>
              <a:ext cx="389428" cy="453633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方正黑体_GBK" pitchFamily="65" charset="-122"/>
                  <a:ea typeface="方正黑体_GBK" pitchFamily="65" charset="-122"/>
                </a:rPr>
                <a:t>点击</a:t>
              </a:r>
              <a:endParaRPr lang="en-US" altLang="zh-CN" sz="1200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方正黑体_GBK" pitchFamily="65" charset="-122"/>
                  <a:ea typeface="方正黑体_GBK" pitchFamily="65" charset="-122"/>
                </a:rPr>
                <a:t>运算</a:t>
              </a:r>
              <a:endParaRPr lang="zh-CN" altLang="en-US" sz="12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  <p:cxnSp>
          <p:nvCxnSpPr>
            <p:cNvPr id="74" name="直接箭头连接符 73"/>
            <p:cNvCxnSpPr/>
            <p:nvPr/>
          </p:nvCxnSpPr>
          <p:spPr>
            <a:xfrm flipV="1">
              <a:off x="4302247" y="3173428"/>
              <a:ext cx="182938" cy="147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/>
            <p:cNvCxnSpPr/>
            <p:nvPr/>
          </p:nvCxnSpPr>
          <p:spPr>
            <a:xfrm flipV="1">
              <a:off x="4869524" y="3168112"/>
              <a:ext cx="182938" cy="147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5052462" y="2944925"/>
              <a:ext cx="389428" cy="453633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方正黑体_GBK" pitchFamily="65" charset="-122"/>
                  <a:ea typeface="方正黑体_GBK" pitchFamily="65" charset="-122"/>
                </a:rPr>
                <a:t>点击</a:t>
              </a:r>
              <a:endParaRPr lang="en-US" altLang="zh-CN" sz="1200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方正黑体_GBK" pitchFamily="65" charset="-122"/>
                  <a:ea typeface="方正黑体_GBK" pitchFamily="65" charset="-122"/>
                </a:rPr>
                <a:t>保存</a:t>
              </a:r>
              <a:endParaRPr lang="zh-CN" altLang="en-US" sz="12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  <p:cxnSp>
          <p:nvCxnSpPr>
            <p:cNvPr id="77" name="直接箭头连接符 76"/>
            <p:cNvCxnSpPr/>
            <p:nvPr/>
          </p:nvCxnSpPr>
          <p:spPr>
            <a:xfrm flipV="1">
              <a:off x="5442236" y="3170203"/>
              <a:ext cx="182938" cy="147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矩形 77"/>
            <p:cNvSpPr/>
            <p:nvPr/>
          </p:nvSpPr>
          <p:spPr>
            <a:xfrm>
              <a:off x="5625174" y="2944857"/>
              <a:ext cx="389428" cy="453633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方正黑体_GBK" pitchFamily="65" charset="-122"/>
                  <a:ea typeface="方正黑体_GBK" pitchFamily="65" charset="-122"/>
                </a:rPr>
                <a:t>运算</a:t>
              </a:r>
              <a:endParaRPr lang="en-US" altLang="zh-CN" sz="1200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方正黑体_GBK" pitchFamily="65" charset="-122"/>
                  <a:ea typeface="方正黑体_GBK" pitchFamily="65" charset="-122"/>
                </a:rPr>
                <a:t>报表</a:t>
              </a:r>
              <a:endParaRPr lang="zh-CN" altLang="en-US" sz="12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331999" y="2944688"/>
              <a:ext cx="389428" cy="453633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方正黑体_GBK" pitchFamily="65" charset="-122"/>
                  <a:ea typeface="方正黑体_GBK" pitchFamily="65" charset="-122"/>
                </a:rPr>
                <a:t>点击</a:t>
              </a:r>
              <a:endParaRPr lang="en-US" altLang="zh-CN" sz="1200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方正黑体_GBK" pitchFamily="65" charset="-122"/>
                  <a:ea typeface="方正黑体_GBK" pitchFamily="65" charset="-122"/>
                </a:rPr>
                <a:t>保存</a:t>
              </a:r>
              <a:endParaRPr lang="zh-CN" altLang="en-US" sz="12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  <p:cxnSp>
          <p:nvCxnSpPr>
            <p:cNvPr id="80" name="直接箭头连接符 79"/>
            <p:cNvCxnSpPr/>
            <p:nvPr/>
          </p:nvCxnSpPr>
          <p:spPr>
            <a:xfrm flipV="1">
              <a:off x="6014602" y="3174854"/>
              <a:ext cx="182938" cy="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流程图: 可选过程 85"/>
            <p:cNvSpPr/>
            <p:nvPr/>
          </p:nvSpPr>
          <p:spPr>
            <a:xfrm>
              <a:off x="3742471" y="3649416"/>
              <a:ext cx="724613" cy="436956"/>
            </a:xfrm>
            <a:prstGeom prst="flowChartAlternateProcess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dirty="0" smtClean="0">
                  <a:solidFill>
                    <a:srgbClr val="0070C0"/>
                  </a:solidFill>
                  <a:latin typeface="方正黑体_GBK" pitchFamily="65" charset="-122"/>
                  <a:ea typeface="方正黑体_GBK" pitchFamily="65" charset="-122"/>
                </a:rPr>
                <a:t>此为</a:t>
              </a:r>
              <a:endParaRPr lang="en-US" altLang="zh-CN" sz="1200" dirty="0" smtClean="0">
                <a:solidFill>
                  <a:srgbClr val="0070C0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70C0"/>
                  </a:solidFill>
                  <a:latin typeface="方正黑体_GBK" pitchFamily="65" charset="-122"/>
                  <a:ea typeface="方正黑体_GBK" pitchFamily="65" charset="-122"/>
                </a:rPr>
                <a:t>必选步骤</a:t>
              </a:r>
              <a:endParaRPr lang="zh-CN" altLang="en-US" sz="1200" dirty="0">
                <a:solidFill>
                  <a:srgbClr val="0070C0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  <p:cxnSp>
          <p:nvCxnSpPr>
            <p:cNvPr id="87" name="直接箭头连接符 86"/>
            <p:cNvCxnSpPr/>
            <p:nvPr/>
          </p:nvCxnSpPr>
          <p:spPr>
            <a:xfrm flipH="1">
              <a:off x="4104778" y="3395617"/>
              <a:ext cx="0" cy="240517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type="triangle" w="med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箭头连接符 60"/>
            <p:cNvCxnSpPr/>
            <p:nvPr/>
          </p:nvCxnSpPr>
          <p:spPr>
            <a:xfrm flipV="1">
              <a:off x="6770748" y="2876212"/>
              <a:ext cx="182938" cy="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箭头连接符 62"/>
            <p:cNvCxnSpPr/>
            <p:nvPr/>
          </p:nvCxnSpPr>
          <p:spPr>
            <a:xfrm flipV="1">
              <a:off x="6770748" y="3476756"/>
              <a:ext cx="182938" cy="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箭头连接符 81"/>
            <p:cNvCxnSpPr/>
            <p:nvPr/>
          </p:nvCxnSpPr>
          <p:spPr>
            <a:xfrm>
              <a:off x="7343956" y="2876213"/>
              <a:ext cx="182938" cy="0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箭头连接符 88"/>
            <p:cNvCxnSpPr/>
            <p:nvPr/>
          </p:nvCxnSpPr>
          <p:spPr>
            <a:xfrm>
              <a:off x="7345675" y="3476756"/>
              <a:ext cx="182938" cy="0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箭头连接符 89"/>
            <p:cNvCxnSpPr/>
            <p:nvPr/>
          </p:nvCxnSpPr>
          <p:spPr>
            <a:xfrm flipV="1">
              <a:off x="7531473" y="3170796"/>
              <a:ext cx="182938" cy="1"/>
            </a:xfrm>
            <a:prstGeom prst="straightConnector1">
              <a:avLst/>
            </a:prstGeom>
            <a:ln w="25400">
              <a:solidFill>
                <a:schemeClr val="accent6">
                  <a:lumMod val="75000"/>
                </a:schemeClr>
              </a:solidFill>
              <a:headEnd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7256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05543"/>
            <a:ext cx="2123728" cy="433795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3528" y="2139702"/>
            <a:ext cx="1440000" cy="1440160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2571750"/>
            <a:ext cx="1656184" cy="64807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b="1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第三部分</a:t>
            </a:r>
            <a:endParaRPr lang="zh-CN" altLang="en-US" sz="2800" b="1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69071" y="2450380"/>
            <a:ext cx="68146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4400" spc="300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基层</a:t>
            </a:r>
            <a:r>
              <a:rPr lang="zh-CN" altLang="en-US" sz="4400" spc="30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单位的具体</a:t>
            </a:r>
            <a:r>
              <a:rPr lang="zh-CN" altLang="en-US" sz="4400" spc="300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操作步骤</a:t>
            </a:r>
            <a:endParaRPr lang="zh-CN" altLang="en-US" sz="4400" dirty="0">
              <a:ln w="11430"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85816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4" name="矩形 3"/>
          <p:cNvSpPr/>
          <p:nvPr/>
        </p:nvSpPr>
        <p:spPr>
          <a:xfrm>
            <a:off x="971602" y="1779662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1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．确认当前</a:t>
            </a:r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任务</a:t>
            </a:r>
            <a:endParaRPr lang="zh-CN" altLang="en-US" sz="2100" dirty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332717" y="1011724"/>
            <a:ext cx="1989498" cy="543209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主要内容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971601" y="2283718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2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．进入编辑</a:t>
            </a:r>
          </a:p>
        </p:txBody>
      </p:sp>
      <p:sp>
        <p:nvSpPr>
          <p:cNvPr id="9" name="矩形 8"/>
          <p:cNvSpPr/>
          <p:nvPr/>
        </p:nvSpPr>
        <p:spPr>
          <a:xfrm>
            <a:off x="971602" y="2787774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．新增报表</a:t>
            </a:r>
          </a:p>
        </p:txBody>
      </p:sp>
      <p:sp>
        <p:nvSpPr>
          <p:cNvPr id="11" name="矩形 10"/>
          <p:cNvSpPr/>
          <p:nvPr/>
        </p:nvSpPr>
        <p:spPr>
          <a:xfrm>
            <a:off x="971602" y="3291830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4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．填写封面代码</a:t>
            </a:r>
          </a:p>
        </p:txBody>
      </p:sp>
      <p:sp>
        <p:nvSpPr>
          <p:cNvPr id="12" name="矩形 11"/>
          <p:cNvSpPr/>
          <p:nvPr/>
        </p:nvSpPr>
        <p:spPr>
          <a:xfrm>
            <a:off x="971600" y="3795886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．录入数据</a:t>
            </a:r>
          </a:p>
        </p:txBody>
      </p:sp>
      <p:sp>
        <p:nvSpPr>
          <p:cNvPr id="16" name="矩形 15"/>
          <p:cNvSpPr/>
          <p:nvPr/>
        </p:nvSpPr>
        <p:spPr>
          <a:xfrm>
            <a:off x="971600" y="4299942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6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保存数据</a:t>
            </a:r>
            <a:endParaRPr lang="zh-CN" altLang="en-US" sz="2100" dirty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8026" y="1787319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7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．运算报表</a:t>
            </a:r>
          </a:p>
        </p:txBody>
      </p:sp>
      <p:sp>
        <p:nvSpPr>
          <p:cNvPr id="18" name="矩形 17"/>
          <p:cNvSpPr/>
          <p:nvPr/>
        </p:nvSpPr>
        <p:spPr>
          <a:xfrm>
            <a:off x="4788025" y="2291375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8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．全审报表</a:t>
            </a:r>
          </a:p>
        </p:txBody>
      </p:sp>
      <p:sp>
        <p:nvSpPr>
          <p:cNvPr id="19" name="矩形 18"/>
          <p:cNvSpPr/>
          <p:nvPr/>
        </p:nvSpPr>
        <p:spPr>
          <a:xfrm>
            <a:off x="4788026" y="2795431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</a:p>
        </p:txBody>
      </p:sp>
      <p:sp>
        <p:nvSpPr>
          <p:cNvPr id="20" name="矩形 19"/>
          <p:cNvSpPr/>
          <p:nvPr/>
        </p:nvSpPr>
        <p:spPr>
          <a:xfrm>
            <a:off x="4788026" y="3299487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10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．传出数据</a:t>
            </a:r>
          </a:p>
        </p:txBody>
      </p:sp>
      <p:sp>
        <p:nvSpPr>
          <p:cNvPr id="21" name="矩形 20"/>
          <p:cNvSpPr/>
          <p:nvPr/>
        </p:nvSpPr>
        <p:spPr>
          <a:xfrm>
            <a:off x="4788024" y="3803543"/>
            <a:ext cx="3221975" cy="3600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11</a:t>
            </a:r>
            <a:r>
              <a:rPr lang="zh-CN" altLang="en-US" sz="21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．上报上级节点单位</a:t>
            </a:r>
          </a:p>
        </p:txBody>
      </p:sp>
    </p:spTree>
    <p:extLst>
      <p:ext uri="{BB962C8B-B14F-4D97-AF65-F5344CB8AC3E}">
        <p14:creationId xmlns:p14="http://schemas.microsoft.com/office/powerpoint/2010/main" val="40076129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确认当前任务</a:t>
            </a:r>
          </a:p>
        </p:txBody>
      </p:sp>
      <p:sp>
        <p:nvSpPr>
          <p:cNvPr id="11" name="矩形 10"/>
          <p:cNvSpPr/>
          <p:nvPr/>
        </p:nvSpPr>
        <p:spPr>
          <a:xfrm>
            <a:off x="611560" y="1812957"/>
            <a:ext cx="7957546" cy="278394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确认标题栏上任务参数的年度是当前工作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任务。</a:t>
            </a:r>
            <a:endParaRPr lang="en-US" altLang="zh-CN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endParaRPr lang="en-US" altLang="zh-CN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如果不是当前工作任务，请参照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前面操作，将任务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参数的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年度调整为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当前工作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任务。</a:t>
            </a: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32717" y="1011724"/>
            <a:ext cx="2799123" cy="543209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1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．确认当前任务</a:t>
            </a:r>
          </a:p>
        </p:txBody>
      </p:sp>
    </p:spTree>
    <p:extLst>
      <p:ext uri="{BB962C8B-B14F-4D97-AF65-F5344CB8AC3E}">
        <p14:creationId xmlns:p14="http://schemas.microsoft.com/office/powerpoint/2010/main" val="3799186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2851200" y="1812957"/>
            <a:ext cx="5717906" cy="278394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57175" indent="-257175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暂不支持</a:t>
            </a:r>
            <a:r>
              <a:rPr lang="zh-CN" altLang="en-US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国产化计算机硬件；</a:t>
            </a:r>
            <a:endParaRPr lang="en-US" altLang="zh-CN" dirty="0" smtClean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  <a:p>
            <a:pPr marL="257175" indent="-257175" algn="just">
              <a:lnSpc>
                <a:spcPct val="120000"/>
              </a:lnSpc>
              <a:buFont typeface="Wingdings" pitchFamily="2" charset="2"/>
              <a:buChar char="u"/>
            </a:pPr>
            <a:endParaRPr lang="en-US" altLang="zh-CN" dirty="0" smtClean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  <a:p>
            <a:pPr marL="257175" indent="-257175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暂不支持国产化</a:t>
            </a:r>
            <a:r>
              <a:rPr lang="zh-CN" altLang="en-US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软件环境。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1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．系统运行环境</a:t>
            </a:r>
          </a:p>
        </p:txBody>
      </p:sp>
      <p:sp>
        <p:nvSpPr>
          <p:cNvPr id="8" name="矩形 7"/>
          <p:cNvSpPr/>
          <p:nvPr/>
        </p:nvSpPr>
        <p:spPr>
          <a:xfrm>
            <a:off x="332716" y="2016657"/>
            <a:ext cx="2223060" cy="8283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计算机配置要求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563168" y="3611195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32716" y="3204927"/>
            <a:ext cx="2223060" cy="8283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暂不支持的系统</a:t>
            </a:r>
          </a:p>
        </p:txBody>
      </p:sp>
    </p:spTree>
    <p:extLst>
      <p:ext uri="{BB962C8B-B14F-4D97-AF65-F5344CB8AC3E}">
        <p14:creationId xmlns:p14="http://schemas.microsoft.com/office/powerpoint/2010/main" val="112423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进入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编辑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32717" y="1011724"/>
            <a:ext cx="2367075" cy="543209"/>
          </a:xfrm>
          <a:prstGeom prst="homePlate">
            <a:avLst/>
          </a:prstGeom>
          <a:solidFill>
            <a:schemeClr val="accent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2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进入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编辑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在系统主界面的快捷菜单栏上，点击“编辑”按钮，进入编辑状态。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6" y="1810759"/>
            <a:ext cx="5266025" cy="296213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40779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6" y="1810759"/>
            <a:ext cx="5266025" cy="294349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新增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报表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32717" y="1011724"/>
            <a:ext cx="23670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．新增报表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在编辑状态下，点击“新增”按钮，“封面代码”页被激活，可以填写内容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了。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0584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6" y="1810759"/>
            <a:ext cx="5266026" cy="294349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新增报表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32717" y="1011724"/>
            <a:ext cx="23670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．新增报表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激活的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“封面代码”页中，可以看到闪动的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光标。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“报表类型”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和“编制日期”中都出现了内容，请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不要修改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这两项的内容，使用系统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默认。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845604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填写封面代码</a:t>
            </a: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795754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“统一社会信用代码”是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必填项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。如果单位只有“组织机构代码”的，请使用系统提供的 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IDC 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功能，生成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代用的“统一社会信用代码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”。</a:t>
            </a: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保存“封面代码”后，系统将用“统一社会信用代码”和“单位类别代码”组合运算，为基层单位生成一个全国“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唯一主代码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“封面代码”表明了单位性质和类别，是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查询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数据来源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的重要依据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“封面代码”信息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也可通过“复制代码”功能，将以前年度的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“封面代码”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信息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复制粘贴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到当前年度的“封面代码”中，但须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更改“编制时间”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179513" y="1011724"/>
            <a:ext cx="2945634" cy="543209"/>
          </a:xfrm>
          <a:prstGeom prst="homePlat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4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填写封面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代码</a:t>
            </a:r>
          </a:p>
        </p:txBody>
      </p:sp>
    </p:spTree>
    <p:extLst>
      <p:ext uri="{BB962C8B-B14F-4D97-AF65-F5344CB8AC3E}">
        <p14:creationId xmlns:p14="http://schemas.microsoft.com/office/powerpoint/2010/main" val="133799831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7" y="1810759"/>
            <a:ext cx="5266025" cy="294349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填写封面代码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根据本单位实际情况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，填写“封面代码”的各项内容，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然后点击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“保存”。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945634" cy="543209"/>
          </a:xfrm>
          <a:prstGeom prst="homePlat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4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填写封面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代码</a:t>
            </a:r>
          </a:p>
        </p:txBody>
      </p:sp>
    </p:spTree>
    <p:extLst>
      <p:ext uri="{BB962C8B-B14F-4D97-AF65-F5344CB8AC3E}">
        <p14:creationId xmlns:p14="http://schemas.microsoft.com/office/powerpoint/2010/main" val="42660222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7" y="1810759"/>
            <a:ext cx="5266025" cy="294349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填写封面代码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在点击“保存”后，左边显示框里出现一个有“ 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    ”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标记的单位名称，“封面代码”页右侧多出一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张与“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单位类别代码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相匹配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统计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点击“运算”，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这步不能少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，否则在审核时通不过。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945634" cy="543209"/>
          </a:xfrm>
          <a:prstGeom prst="homePlat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4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填写封面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代码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38330"/>
            <a:ext cx="255373" cy="23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13662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7" y="1810759"/>
            <a:ext cx="5266025" cy="294349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填写封面代码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此时在“封面代码”卡片名称右侧会多出一个“ ★ ”的标识。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945634" cy="543209"/>
          </a:xfrm>
          <a:prstGeom prst="homePlat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4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填写封面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代码</a:t>
            </a:r>
          </a:p>
        </p:txBody>
      </p:sp>
    </p:spTree>
    <p:extLst>
      <p:ext uri="{BB962C8B-B14F-4D97-AF65-F5344CB8AC3E}">
        <p14:creationId xmlns:p14="http://schemas.microsoft.com/office/powerpoint/2010/main" val="38423410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录入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数据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795754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单位统计人员首先要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正确理解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统计报表各项指标的含义，其次要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了解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相关指标之间的逻辑关系，并作好数据的提前准备工作。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进入统计报表后，要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认真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、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仔细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、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逐项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录入数据，在数据录入完毕后，要认真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检查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是否有错行、误填、漏填等情况，在确认无误后，再点击“保存”。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一般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情况下，统计报表需要一次性录入全部数据，点击“保存”时才不容易出现错误提示。</a:t>
            </a:r>
          </a:p>
        </p:txBody>
      </p:sp>
      <p:sp>
        <p:nvSpPr>
          <p:cNvPr id="6" name="五边形 5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．录入数据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98231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7" y="1810759"/>
            <a:ext cx="5266025" cy="294349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录入数据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点击“封面代码”卡片右边的统计报表卡片，打开统计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根据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本单位的实际，在“数量”栏内录入统计数据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．录入数据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47736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6" y="1810759"/>
            <a:ext cx="5266025" cy="294349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录入数据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统计报表在录入数据并点击“保存”后，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卡片名称右侧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会多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出一个“★”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的标识。</a:t>
            </a:r>
          </a:p>
        </p:txBody>
      </p:sp>
      <p:sp>
        <p:nvSpPr>
          <p:cNvPr id="8" name="五边形 7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5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．录入数据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6040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4" name="矩形 3"/>
          <p:cNvSpPr/>
          <p:nvPr/>
        </p:nvSpPr>
        <p:spPr>
          <a:xfrm>
            <a:off x="332716" y="2016657"/>
            <a:ext cx="2390114" cy="828388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统一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社会信用代码</a:t>
            </a:r>
          </a:p>
        </p:txBody>
      </p:sp>
      <p:sp>
        <p:nvSpPr>
          <p:cNvPr id="11" name="矩形 10"/>
          <p:cNvSpPr/>
          <p:nvPr/>
        </p:nvSpPr>
        <p:spPr>
          <a:xfrm>
            <a:off x="3010862" y="1812957"/>
            <a:ext cx="5558244" cy="278394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57175" indent="-257175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“统一社会信用代码”在信息管理系统中是</a:t>
            </a:r>
            <a:r>
              <a:rPr lang="zh-CN" altLang="en-US" dirty="0">
                <a:solidFill>
                  <a:srgbClr val="C00000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必填项</a:t>
            </a:r>
            <a:r>
              <a:rPr lang="zh-CN" altLang="en-US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，该代码由单位组织人事部门提供。</a:t>
            </a:r>
            <a:endParaRPr lang="zh-CN" altLang="en-US" dirty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  <a:p>
            <a:pPr marL="257175" indent="-257175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当单位</a:t>
            </a:r>
            <a:r>
              <a:rPr lang="zh-CN" altLang="en-US" dirty="0">
                <a:solidFill>
                  <a:srgbClr val="C00000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只有</a:t>
            </a:r>
            <a:r>
              <a:rPr lang="zh-CN" altLang="en-US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“组织机构代码”时，可通过信息管理系统的</a:t>
            </a:r>
            <a:r>
              <a:rPr lang="zh-CN" altLang="en-US" dirty="0">
                <a:solidFill>
                  <a:srgbClr val="C00000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“</a:t>
            </a:r>
            <a:r>
              <a:rPr lang="en-US" altLang="zh-CN" dirty="0">
                <a:solidFill>
                  <a:srgbClr val="C00000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IDC”</a:t>
            </a:r>
            <a:r>
              <a:rPr lang="zh-CN" altLang="en-US" dirty="0">
                <a:solidFill>
                  <a:srgbClr val="C00000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功能</a:t>
            </a:r>
            <a:r>
              <a:rPr lang="zh-CN" altLang="en-US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，将“组织机构代码”</a:t>
            </a:r>
            <a:r>
              <a:rPr lang="zh-CN" altLang="en-US" dirty="0" smtClean="0">
                <a:solidFill>
                  <a:srgbClr val="C00000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生成临时代用的</a:t>
            </a:r>
            <a:r>
              <a:rPr lang="zh-CN" altLang="en-US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“统一社会信用代码</a:t>
            </a:r>
            <a:r>
              <a:rPr lang="zh-CN" altLang="en-US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”。</a:t>
            </a:r>
            <a:endParaRPr lang="en-US" altLang="zh-CN" dirty="0" smtClean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“IDC”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功能的具体操作，见“</a:t>
            </a:r>
            <a:r>
              <a:rPr lang="en-US" altLang="zh-CN" sz="1600" b="1" i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IDC</a:t>
            </a:r>
            <a:r>
              <a:rPr lang="zh-CN" altLang="en-US" sz="1600" b="1" i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功能的使用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32716" y="1011724"/>
            <a:ext cx="3663220" cy="543209"/>
          </a:xfrm>
          <a:prstGeom prst="homePlate">
            <a:avLst/>
          </a:prstGeom>
          <a:solidFill>
            <a:schemeClr val="accent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2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．使用系统的必要条件</a:t>
            </a:r>
          </a:p>
        </p:txBody>
      </p:sp>
      <p:sp>
        <p:nvSpPr>
          <p:cNvPr id="9" name="矩形 8"/>
          <p:cNvSpPr/>
          <p:nvPr/>
        </p:nvSpPr>
        <p:spPr>
          <a:xfrm>
            <a:off x="332716" y="3204927"/>
            <a:ext cx="2390114" cy="8283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单位类别代码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722830" y="2430851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28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保存数据</a:t>
            </a: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795754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“保存”不仅是对已录入统计数据的存储，同时也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是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系统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根据预设的表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间公式对录入数据进行校验的过程。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校验分为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逻辑性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校验和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核实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性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校验两种。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逻辑性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校验用于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发现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数据错误（单元格为红色），此数据必须修正。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核实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性校验用于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提醒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核实数据（单元格为黄色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），此数据需要重新确认，如果数据无误，需加文字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说明。</a:t>
            </a:r>
          </a:p>
        </p:txBody>
      </p:sp>
      <p:sp>
        <p:nvSpPr>
          <p:cNvPr id="8" name="五边形 7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6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．保存数据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7690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6" y="1810759"/>
            <a:ext cx="5266025" cy="294349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保存数据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如果是逻辑错误，点击“保存”后，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有错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报表数据项会以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红色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凸出显示。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同时，下方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会出现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错误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提示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错误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提示文字，可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定位到错误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数据项。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错误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必须修正。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6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．保存数据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343539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6" y="1810759"/>
            <a:ext cx="5262577" cy="2960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保存数据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如果是核实提醒，点击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“保存”后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核实提示的数据项会以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黄色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凸出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显示。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同时，下方会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出现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核实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提示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核实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提示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文字，可定位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到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核实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数据项。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错误的要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修正，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正确的需加文字说明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6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．保存数据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036271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6" y="1810759"/>
            <a:ext cx="5262577" cy="2960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保存数据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数据有错的，修改后点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“保存”。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数据正确的，在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提醒文字上点右键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，在下拉菜单中选中“出错说明编辑”，打开“出错说明编辑”对话框。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6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．保存数据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49953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保存数据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3312368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在“出错说明编辑”对话框下方的“审核结果出错说明”中，录入文字说明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，如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：“经审核数据无误”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，然后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“确定”。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333" y="1811727"/>
            <a:ext cx="2689520" cy="2960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五边形 9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6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．保存数据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76429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保存数据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302433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此时在该条核实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提示文字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上方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会出现“出错说明：经审核数据无误。”的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字样，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便于上级节点单位在审核该项数据时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忽略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此疑问。</a:t>
            </a:r>
          </a:p>
        </p:txBody>
      </p:sp>
      <p:sp>
        <p:nvSpPr>
          <p:cNvPr id="8" name="五边形 7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6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．保存数据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1" y="1810759"/>
            <a:ext cx="4216269" cy="2960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192783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6" y="1810759"/>
            <a:ext cx="5262577" cy="2960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运算报表</a:t>
            </a: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点击“运算”，系统将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自动更新后台报表数据，然后点击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“确定”返回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7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．运算报表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748304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6" y="1810759"/>
            <a:ext cx="5262578" cy="2960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全审报表</a:t>
            </a: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点击“全审”，系统将对报表数据进行逻辑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审核。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如果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存在问题，系统会在下方提示存在的问题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，修改后点“保存”，然后再进行全审。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审结束后，点击“确定”返回。</a:t>
            </a:r>
          </a:p>
        </p:txBody>
      </p:sp>
      <p:sp>
        <p:nvSpPr>
          <p:cNvPr id="8" name="五边形 7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8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．全审报表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865255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报表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795754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因基层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单位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不需要汇总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，所以打印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报表时，只需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封面代码 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和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所填数据的报表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即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可，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不存在打印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综合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报表问题。</a:t>
            </a: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报表可采取以下三种方式：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一是当前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打印。（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操作简单，直接打印当前表，但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需要分两次打印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）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二是多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表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打印。（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方便快捷，一次性将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所有需要打印的报表给打印出来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）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三是将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报表打印成 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PDF 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文件，拷贝到有打印机的计算机上打印报表。（只针对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无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打印机设备的计算机）。</a:t>
            </a: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808124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7" y="1810758"/>
            <a:ext cx="5262580" cy="29602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当前报表打印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当前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报表打印分为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封面代码打印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和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填报数据报表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打印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两部分。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编辑状态下，显示“封面代码”时，点开菜单栏上的“打印”，在下拉菜单中选择“打印预览”。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727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4" name="矩形 3"/>
          <p:cNvSpPr/>
          <p:nvPr/>
        </p:nvSpPr>
        <p:spPr>
          <a:xfrm>
            <a:off x="332716" y="2016657"/>
            <a:ext cx="2390114" cy="8283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统一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社会信用代码</a:t>
            </a:r>
          </a:p>
        </p:txBody>
      </p:sp>
      <p:sp>
        <p:nvSpPr>
          <p:cNvPr id="11" name="矩形 10"/>
          <p:cNvSpPr/>
          <p:nvPr/>
        </p:nvSpPr>
        <p:spPr>
          <a:xfrm>
            <a:off x="3010862" y="1812957"/>
            <a:ext cx="5558244" cy="278394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57175" indent="-257175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系统要求正确填写“单位类别代码”。</a:t>
            </a:r>
            <a:endParaRPr lang="en-US" altLang="zh-CN" dirty="0" smtClean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“单位类别代码”不同，所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生成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的统计报表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也不同。</a:t>
            </a:r>
          </a:p>
          <a:p>
            <a:pPr marL="257175" indent="-257175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错</a:t>
            </a:r>
            <a:r>
              <a:rPr lang="zh-CN" altLang="en-US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填</a:t>
            </a:r>
            <a:r>
              <a:rPr lang="zh-CN" altLang="en-US" dirty="0" smtClean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</a:rPr>
              <a:t>“单位类别代码”的处置。</a:t>
            </a:r>
            <a:endParaRPr lang="zh-CN" altLang="en-US" dirty="0">
              <a:solidFill>
                <a:schemeClr val="tx1"/>
              </a:solidFill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没有点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“保存”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前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可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直接更改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“单位类别代码”；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在点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过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“保存”后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，在“封面代码”界面，点左上方的“删除”按钮，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删除已生成的单位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，重新生成。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严禁在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已生成的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“封面代码”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界面上，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直接修改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“单位类别代码”生成报表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这样做会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产生隐藏报表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，造成数据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审核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错误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</a:p>
        </p:txBody>
      </p:sp>
      <p:sp>
        <p:nvSpPr>
          <p:cNvPr id="3" name="五边形 2"/>
          <p:cNvSpPr/>
          <p:nvPr/>
        </p:nvSpPr>
        <p:spPr>
          <a:xfrm>
            <a:off x="332716" y="1011724"/>
            <a:ext cx="3663220" cy="543209"/>
          </a:xfrm>
          <a:prstGeom prst="homePlate">
            <a:avLst/>
          </a:prstGeom>
          <a:solidFill>
            <a:schemeClr val="accent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2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．使用系统的必要条件</a:t>
            </a:r>
          </a:p>
        </p:txBody>
      </p:sp>
      <p:sp>
        <p:nvSpPr>
          <p:cNvPr id="9" name="矩形 8"/>
          <p:cNvSpPr/>
          <p:nvPr/>
        </p:nvSpPr>
        <p:spPr>
          <a:xfrm>
            <a:off x="332716" y="3204927"/>
            <a:ext cx="2390114" cy="8283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单位类别代码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722830" y="3609669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9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8" y="1810757"/>
            <a:ext cx="5262580" cy="29602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当前报表打印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系统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显示即将打印的报表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封面，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核实信息无误后，点击“打印”按钮。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340450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49" y="1810757"/>
            <a:ext cx="5262580" cy="296020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当前报表打印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“确定”，即可将报表封面打印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出来。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要打印有填报数据报表，点击所填报表卡片页，让系统显示报表页面，重复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上面打印的步骤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，即可把报表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打印出来。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72451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0" y="1810757"/>
            <a:ext cx="5262580" cy="296020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多表打印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编辑状态下，点开菜单栏上的“打印”，在下拉菜单中选择“多表打印”。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50043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0" y="1810757"/>
            <a:ext cx="5262580" cy="29602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多表打印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“多表打印”对话框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中，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确认“没有数据也打印空表”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前面为“空白”后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，点击“确定”。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22530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1" y="1810757"/>
            <a:ext cx="5262580" cy="29602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多表打印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这时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打印机将把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所有有数据的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报表一起打印出来。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83140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报表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795754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将报表打印成 </a:t>
            </a:r>
            <a:r>
              <a:rPr lang="en-US" altLang="zh-CN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PDF </a:t>
            </a:r>
            <a:r>
              <a:rPr lang="zh-CN" altLang="en-US" dirty="0" smtClean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文件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如果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统计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调查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系统是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安装在没有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打印机设备的计算机上的，要打印报表可作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如下操作：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一是确认无打印机设备的计算机上有无虚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PDF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拟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打印机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程序，如果没有，就需要安装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PDF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虚拟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打印机程序。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二是将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报表打印成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PDF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三是将</a:t>
            </a:r>
            <a:r>
              <a:rPr lang="en-US" altLang="zh-CN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PDF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文件拷到</a:t>
            </a:r>
            <a:r>
              <a:rPr lang="en-US" altLang="zh-CN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U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盘或刻到光盘上，拿到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有打印机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的计算机上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847353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1" y="1810757"/>
            <a:ext cx="5262580" cy="296020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将报表打印成 </a:t>
            </a:r>
            <a:r>
              <a:rPr lang="en-US" altLang="zh-CN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PDF </a:t>
            </a: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文件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先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执行多表打印的基本操作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，在“多表打印”对话框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中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更改打印机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，选中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虚拟打印机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，确认“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没有数据也打印空表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”项前面为“空白”，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点击“确定”。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153034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1" y="1810756"/>
            <a:ext cx="5262580" cy="29602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100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将报表打印成 </a:t>
            </a:r>
            <a:r>
              <a:rPr lang="en-US" altLang="zh-CN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PDF </a:t>
            </a: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文件</a:t>
            </a:r>
          </a:p>
          <a:p>
            <a:pPr marL="285750" indent="-2857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“确定”开始打印后，系统出现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“打印输出另存为”对话框。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先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选择 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PDF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文件存放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位置。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“文件名”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窗口为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PDF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文件输入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文件名，然后点击“保存”。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593929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1" y="1810756"/>
            <a:ext cx="5262580" cy="29602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将报表打印成 </a:t>
            </a:r>
            <a:r>
              <a:rPr lang="en-US" altLang="zh-CN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PDF </a:t>
            </a: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文件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报表打印时，虚拟打印可能会将报表分成多个 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PDF 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文件进行打印。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在后面弹出的对话框中，逐个为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PDF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取名后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，然后点击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“保存”。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40404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2" y="1810756"/>
            <a:ext cx="5262580" cy="29602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打印报表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将报表打印成 </a:t>
            </a:r>
            <a:r>
              <a:rPr lang="en-US" altLang="zh-CN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PDF </a:t>
            </a:r>
            <a:r>
              <a:rPr lang="zh-CN" altLang="en-US" sz="1600" dirty="0">
                <a:solidFill>
                  <a:schemeClr val="tx1"/>
                </a:solidFill>
                <a:latin typeface="方正黑体_GBK" pitchFamily="65" charset="-122"/>
                <a:ea typeface="方正黑体_GBK" pitchFamily="65" charset="-122"/>
              </a:rPr>
              <a:t>文件</a:t>
            </a: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打印结束后，用资源管理器到指定路径查看，可以看到有多个 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PDF 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文件。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将这些文件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刻录到光盘上，就可以到有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打印机设备的计算机上将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报表打印出来。</a:t>
            </a:r>
          </a:p>
        </p:txBody>
      </p:sp>
      <p:sp>
        <p:nvSpPr>
          <p:cNvPr id="9" name="五边形 8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9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．打印报表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309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信息管理系统简介</a:t>
            </a:r>
          </a:p>
        </p:txBody>
      </p:sp>
      <p:sp>
        <p:nvSpPr>
          <p:cNvPr id="4" name="矩形 3"/>
          <p:cNvSpPr/>
          <p:nvPr/>
        </p:nvSpPr>
        <p:spPr>
          <a:xfrm>
            <a:off x="332716" y="1851670"/>
            <a:ext cx="1358964" cy="77111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79712" y="1707654"/>
            <a:ext cx="6589394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332716" y="1011724"/>
            <a:ext cx="3170975" cy="543209"/>
          </a:xfrm>
          <a:prstGeom prst="homePlate">
            <a:avLst/>
          </a:prstGeom>
          <a:solidFill>
            <a:schemeClr val="accent4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3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系统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软件的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安装</a:t>
            </a:r>
          </a:p>
        </p:txBody>
      </p:sp>
      <p:sp>
        <p:nvSpPr>
          <p:cNvPr id="9" name="矩形 8"/>
          <p:cNvSpPr/>
          <p:nvPr/>
        </p:nvSpPr>
        <p:spPr>
          <a:xfrm>
            <a:off x="332716" y="2766803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参数安装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716" y="3702907"/>
            <a:ext cx="1358964" cy="7711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选择当前工作任务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691680" y="2237228"/>
            <a:ext cx="28803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79712" y="1707653"/>
            <a:ext cx="2592288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各单位从国家档案局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网站</a:t>
            </a:r>
            <a:r>
              <a:rPr lang="en-US" altLang="zh-CN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http</a:t>
            </a:r>
            <a:r>
              <a:rPr lang="en-US" altLang="zh-CN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://</a:t>
            </a:r>
            <a:r>
              <a:rPr lang="en-US" altLang="zh-CN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www.saac.gov.cn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下载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软件和参数压缩包并解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压；</a:t>
            </a:r>
            <a:endParaRPr lang="en-US" altLang="zh-CN" sz="1600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打开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“全国档案事业统计调查信息管理系统”文件夹，双击文件夹中的“</a:t>
            </a:r>
            <a:r>
              <a:rPr lang="en-US" altLang="zh-CN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setup.exe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90" y="1829727"/>
            <a:ext cx="3757442" cy="2924201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747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传出数据</a:t>
            </a: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795754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“传出”是系统生成一个后缀名为 </a:t>
            </a:r>
            <a:r>
              <a:rPr lang="en-US" altLang="zh-CN" b="1" dirty="0" err="1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jio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的加密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数据包的操作。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而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不是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系统将统计数据包传出到上级节点单位。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b="1" dirty="0" err="1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jio</a:t>
            </a:r>
            <a:r>
              <a:rPr lang="en-US" altLang="zh-CN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加密数据包的文件名格式为“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年度</a:t>
            </a:r>
            <a:r>
              <a:rPr lang="en-US" altLang="zh-CN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_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单位名称</a:t>
            </a:r>
            <a:r>
              <a:rPr lang="en-US" altLang="zh-CN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_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传出日期</a:t>
            </a:r>
            <a:r>
              <a:rPr lang="en-US" altLang="zh-CN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.</a:t>
            </a:r>
            <a:r>
              <a:rPr lang="en-US" altLang="zh-CN" b="1" dirty="0" err="1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jio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b="1" dirty="0" err="1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jio</a:t>
            </a:r>
            <a:r>
              <a:rPr lang="en-US" altLang="zh-CN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加密数据包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只能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在统计系统中打开，不能通过双击 </a:t>
            </a:r>
            <a:r>
              <a:rPr lang="en-US" altLang="zh-CN" b="1" dirty="0" err="1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jio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文件打开。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10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．传出数据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84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3" y="1810756"/>
            <a:ext cx="5262580" cy="296020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传出数据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主界面下，点击“传出”按钮，出现“数据传出向导”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对话框，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建议</a:t>
            </a:r>
            <a:r>
              <a:rPr lang="zh-CN" altLang="en-US" sz="1600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使用默认设置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，然后点击“下一步”。</a:t>
            </a:r>
          </a:p>
        </p:txBody>
      </p:sp>
      <p:sp>
        <p:nvSpPr>
          <p:cNvPr id="8" name="五边形 7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10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．传出数据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559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4" y="1810756"/>
            <a:ext cx="5262580" cy="296020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传出数据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在“数据传出向导”对话框中，系统默认传出数据包的位置是 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“</a:t>
            </a:r>
            <a:r>
              <a:rPr lang="en-US" altLang="zh-CN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C:\</a:t>
            </a:r>
            <a:r>
              <a:rPr lang="zh-CN" altLang="en-US" sz="1600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，建议使用默认设置，然后点击“开始”。</a:t>
            </a:r>
            <a:endParaRPr lang="zh-CN" altLang="en-US" sz="1600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10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．传出数据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465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5" y="1810756"/>
            <a:ext cx="5262580" cy="29602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传出数据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系统提示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“数据传出完成”，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点击“确定”回到主界面。</a:t>
            </a:r>
          </a:p>
        </p:txBody>
      </p:sp>
      <p:sp>
        <p:nvSpPr>
          <p:cNvPr id="10" name="五边形 9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10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．传出数据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00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/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传出数据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230425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用“资源管理器”到 </a:t>
            </a:r>
            <a:r>
              <a:rPr lang="en-US" altLang="zh-CN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C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盘根目录下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查看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，可以看到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一个后缀名为“</a:t>
            </a:r>
            <a:r>
              <a:rPr lang="en-US" altLang="zh-CN" sz="1600" b="1" dirty="0" err="1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jio</a:t>
            </a:r>
            <a:r>
              <a:rPr lang="en-US" altLang="zh-CN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的加密</a:t>
            </a:r>
            <a:r>
              <a:rPr lang="zh-CN" altLang="en-US" sz="1600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数据包，</a:t>
            </a:r>
            <a:r>
              <a:rPr lang="zh-CN" altLang="en-US" sz="1600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说明数据传出工作已完成。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155" y="1897600"/>
            <a:ext cx="5262581" cy="278651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五边形 9"/>
          <p:cNvSpPr/>
          <p:nvPr/>
        </p:nvSpPr>
        <p:spPr>
          <a:xfrm>
            <a:off x="179513" y="1011724"/>
            <a:ext cx="2448271" cy="543209"/>
          </a:xfrm>
          <a:prstGeom prst="homePlate">
            <a:avLst/>
          </a:prstGeom>
          <a:solidFill>
            <a:schemeClr val="accent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10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．传出数据</a:t>
            </a:r>
            <a:endParaRPr lang="zh-CN" altLang="en-US" sz="2100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668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基层单位的具体操作步骤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：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_GBK" pitchFamily="65" charset="-122"/>
                <a:ea typeface="方正楷体_GBK" pitchFamily="65" charset="-122"/>
              </a:rPr>
              <a:t>上报上级节点单位</a:t>
            </a:r>
          </a:p>
        </p:txBody>
      </p:sp>
      <p:sp>
        <p:nvSpPr>
          <p:cNvPr id="11" name="矩形 10"/>
          <p:cNvSpPr/>
          <p:nvPr/>
        </p:nvSpPr>
        <p:spPr>
          <a:xfrm>
            <a:off x="611560" y="1707653"/>
            <a:ext cx="7957546" cy="3168351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just">
              <a:lnSpc>
                <a:spcPct val="120000"/>
              </a:lnSpc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07652"/>
            <a:ext cx="7957546" cy="3168351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将加盖单位印章的纸质报表和刻录单位 </a:t>
            </a:r>
            <a:r>
              <a:rPr lang="en-US" altLang="zh-CN" b="1" dirty="0" err="1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jio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加密数据包的数据光盘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，通过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机要交通渠道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寄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送或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直接送达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对没有建立机要寄递关系的单位，也可通过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邮政快递寄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渠道送上级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节点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单位。</a:t>
            </a: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179513" y="1011724"/>
            <a:ext cx="3528391" cy="543209"/>
          </a:xfrm>
          <a:prstGeom prst="homePlate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　</a:t>
            </a:r>
            <a:r>
              <a:rPr lang="en-US" altLang="zh-CN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11</a:t>
            </a:r>
            <a:r>
              <a:rPr lang="zh-CN" altLang="en-US" sz="2100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．</a:t>
            </a:r>
            <a:r>
              <a:rPr lang="zh-CN" altLang="en-US" sz="2100" dirty="0">
                <a:latin typeface="方正黑体_GBK" panose="03000509000000000000" pitchFamily="65" charset="-122"/>
                <a:ea typeface="方正黑体_GBK" panose="03000509000000000000" pitchFamily="65" charset="-122"/>
              </a:rPr>
              <a:t>上报上级节点单位</a:t>
            </a:r>
          </a:p>
        </p:txBody>
      </p:sp>
    </p:spTree>
    <p:extLst>
      <p:ext uri="{BB962C8B-B14F-4D97-AF65-F5344CB8AC3E}">
        <p14:creationId xmlns:p14="http://schemas.microsoft.com/office/powerpoint/2010/main" val="235558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805543"/>
            <a:ext cx="2123728" cy="433795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3528" y="2139702"/>
            <a:ext cx="1440000" cy="1440160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2571750"/>
            <a:ext cx="1656184" cy="64807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b="1" dirty="0" smtClean="0">
                <a:latin typeface="方正黑体_GBK" panose="03000509000000000000" pitchFamily="65" charset="-122"/>
                <a:ea typeface="方正黑体_GBK" panose="03000509000000000000" pitchFamily="65" charset="-122"/>
              </a:rPr>
              <a:t>第四部分</a:t>
            </a:r>
            <a:endParaRPr lang="zh-CN" altLang="en-US" sz="2800" b="1" dirty="0">
              <a:latin typeface="方正黑体_GBK" panose="03000509000000000000" pitchFamily="65" charset="-122"/>
              <a:ea typeface="方正黑体_GBK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2450380"/>
            <a:ext cx="56092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4400" spc="300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软件使用的注意事项</a:t>
            </a:r>
            <a:endParaRPr lang="zh-CN" altLang="en-US" sz="4400" dirty="0">
              <a:ln w="11430"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78148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883" y="90547"/>
            <a:ext cx="7131868" cy="697104"/>
          </a:xfrm>
        </p:spPr>
        <p:txBody>
          <a:bodyPr>
            <a:normAutofit/>
          </a:bodyPr>
          <a:lstStyle/>
          <a:p>
            <a:pPr algn="just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anose="03000509000000000000" pitchFamily="65" charset="-122"/>
                <a:ea typeface="方正黑体_GBK" panose="03000509000000000000" pitchFamily="65" charset="-122"/>
              </a:rPr>
              <a:t>软件使用的注意事项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_GBK" pitchFamily="65" charset="-122"/>
              <a:ea typeface="方正楷体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059583"/>
            <a:ext cx="7957546" cy="381642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软件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和参数下载：登录国家档案局网站 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http://www.saac.gov.cn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，在“工作动态”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—“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法标工作”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—“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综合动态”中下载。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“封面代码”中“单位名称”需填单位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全称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或规范简称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要认真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选填封面数据中的“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单位类别代码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”，各填报单位所需填报数据均由“单位类别代码”进行筛选。有数据项无法录入的部分是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不</a:t>
            </a:r>
            <a:r>
              <a:rPr lang="zh-CN" altLang="en-US" b="1" dirty="0" smtClean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属于本单位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填报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的数据项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。如：</a:t>
            </a:r>
            <a:r>
              <a:rPr lang="en-US" altLang="zh-CN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DA-2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表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中代码</a:t>
            </a:r>
            <a:r>
              <a:rPr lang="en-US" altLang="zh-CN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186—210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，仅限国家综合档案馆填报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填报完成后，在审核报表数据时，如出现数据错误，会有相应提示。是逻辑错误数据项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标红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提示，请审核数据后修改，是核实疑问数据项</a:t>
            </a:r>
            <a:r>
              <a:rPr lang="zh-CN" altLang="en-US" b="1" dirty="0">
                <a:solidFill>
                  <a:srgbClr val="C00000"/>
                </a:solidFill>
                <a:latin typeface="方正楷体_GBK" pitchFamily="65" charset="-122"/>
                <a:ea typeface="方正楷体_GBK" pitchFamily="65" charset="-122"/>
              </a:rPr>
              <a:t>标黄</a:t>
            </a:r>
            <a:r>
              <a:rPr lang="zh-CN" altLang="en-US" b="1" dirty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提示，请复核数据是否</a:t>
            </a:r>
            <a:r>
              <a:rPr lang="zh-CN" altLang="en-US" b="1" dirty="0" smtClean="0">
                <a:solidFill>
                  <a:schemeClr val="tx1"/>
                </a:solidFill>
                <a:latin typeface="方正楷体_GBK" pitchFamily="65" charset="-122"/>
                <a:ea typeface="方正楷体_GBK" pitchFamily="65" charset="-122"/>
              </a:rPr>
              <a:t>属实，请填写文字说明。</a:t>
            </a: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  <a:p>
            <a:pPr marL="285750" indent="-285750" algn="just">
              <a:lnSpc>
                <a:spcPct val="120000"/>
              </a:lnSpc>
              <a:buFont typeface="Wingdings" pitchFamily="2" charset="2"/>
              <a:buChar char="Ø"/>
            </a:pPr>
            <a:endParaRPr lang="zh-CN" altLang="en-US" b="1" dirty="0">
              <a:solidFill>
                <a:schemeClr val="tx1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16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03980" y="2067694"/>
            <a:ext cx="38779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720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隶书_GBK" pitchFamily="65" charset="-122"/>
                <a:ea typeface="方正隶书_GBK" pitchFamily="65" charset="-122"/>
              </a:rPr>
              <a:t>感谢聆听</a:t>
            </a:r>
            <a:endParaRPr lang="zh-CN" altLang="en-US" sz="7200" dirty="0">
              <a:ln w="11430"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隶书_GBK" pitchFamily="65" charset="-122"/>
              <a:ea typeface="方正隶书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151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</TotalTime>
  <Words>3946</Words>
  <Application>Microsoft Office PowerPoint</Application>
  <PresentationFormat>全屏显示(16:9)</PresentationFormat>
  <Paragraphs>545</Paragraphs>
  <Slides>98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99" baseType="lpstr">
      <vt:lpstr>Office 主题​​</vt:lpstr>
      <vt:lpstr>PowerPoint 演示文稿</vt:lpstr>
      <vt:lpstr>PowerPoint 演示文稿</vt:lpstr>
      <vt:lpstr>PowerPoint 演示文稿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信息管理系统简介</vt:lpstr>
      <vt:lpstr>PowerPoint 演示文稿</vt:lpstr>
      <vt:lpstr>基层单位的工作流程</vt:lpstr>
      <vt:lpstr>基层单位的工作流程</vt:lpstr>
      <vt:lpstr>PowerPoint 演示文稿</vt:lpstr>
      <vt:lpstr>信息管理系统简介</vt:lpstr>
      <vt:lpstr>基层单位的具体操作步骤：确认当前任务</vt:lpstr>
      <vt:lpstr>基层单位的具体操作步骤：进入编辑</vt:lpstr>
      <vt:lpstr>基层单位的具体操作步骤：新增报表</vt:lpstr>
      <vt:lpstr>基层单位的具体操作步骤：新增报表</vt:lpstr>
      <vt:lpstr>基层单位的具体操作步骤：填写封面代码</vt:lpstr>
      <vt:lpstr>基层单位的具体操作步骤：填写封面代码</vt:lpstr>
      <vt:lpstr>基层单位的具体操作步骤：填写封面代码</vt:lpstr>
      <vt:lpstr>基层单位的具体操作步骤：填写封面代码</vt:lpstr>
      <vt:lpstr>基层单位的具体操作步骤：录入数据</vt:lpstr>
      <vt:lpstr>基层单位的具体操作步骤：录入数据</vt:lpstr>
      <vt:lpstr>基层单位的具体操作步骤：录入数据</vt:lpstr>
      <vt:lpstr>基层单位的具体操作步骤：保存数据</vt:lpstr>
      <vt:lpstr>基层单位的具体操作步骤：保存数据</vt:lpstr>
      <vt:lpstr>基层单位的具体操作步骤：保存数据</vt:lpstr>
      <vt:lpstr>基层单位的具体操作步骤：保存数据</vt:lpstr>
      <vt:lpstr>基层单位的具体操作步骤：保存数据</vt:lpstr>
      <vt:lpstr>基层单位的具体操作步骤：保存数据</vt:lpstr>
      <vt:lpstr>基层单位的具体操作步骤：运算报表</vt:lpstr>
      <vt:lpstr>基层单位的具体操作步骤：全审报表</vt:lpstr>
      <vt:lpstr>基层单位的具体操作步骤：打印报表</vt:lpstr>
      <vt:lpstr>基层单位的具体操作步骤：打印报表</vt:lpstr>
      <vt:lpstr>基层单位的具体操作步骤：打印报表</vt:lpstr>
      <vt:lpstr>基层单位的具体操作步骤：打印报表</vt:lpstr>
      <vt:lpstr>基层单位的具体操作步骤：打印报表</vt:lpstr>
      <vt:lpstr>基层单位的具体操作步骤：打印报表</vt:lpstr>
      <vt:lpstr>基层单位的具体操作步骤：打印报表</vt:lpstr>
      <vt:lpstr>基层单位的具体操作步骤：打印报表</vt:lpstr>
      <vt:lpstr>基层单位的具体操作步骤：打印报表</vt:lpstr>
      <vt:lpstr>基层单位的具体操作步骤：打印报表</vt:lpstr>
      <vt:lpstr>基层单位的具体操作步骤：打印报表</vt:lpstr>
      <vt:lpstr>基层单位的具体操作步骤：打印报表</vt:lpstr>
      <vt:lpstr>基层单位的具体操作步骤：传出数据</vt:lpstr>
      <vt:lpstr>基层单位的具体操作步骤：传出数据</vt:lpstr>
      <vt:lpstr>基层单位的具体操作步骤：传出数据</vt:lpstr>
      <vt:lpstr>基层单位的具体操作步骤：传出数据</vt:lpstr>
      <vt:lpstr>基层单位的具体操作步骤：传出数据</vt:lpstr>
      <vt:lpstr>基层单位的具体操作步骤：上报上级节点单位</vt:lpstr>
      <vt:lpstr>PowerPoint 演示文稿</vt:lpstr>
      <vt:lpstr>软件使用的注意事项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全国档案事业统计调查制度培训课件</dc:title>
  <dc:creator>user</dc:creator>
  <cp:lastModifiedBy>user</cp:lastModifiedBy>
  <cp:revision>437</cp:revision>
  <dcterms:created xsi:type="dcterms:W3CDTF">2020-04-29T22:54:00Z</dcterms:created>
  <dcterms:modified xsi:type="dcterms:W3CDTF">2020-09-03T00:21:01Z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2052-10.8.0.5715</vt:lpwstr>
  </property>
</Properties>
</file>